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76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7" r:id="rId17"/>
    <p:sldId id="273" r:id="rId18"/>
    <p:sldId id="274" r:id="rId19"/>
    <p:sldId id="275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69" r:id="rId38"/>
    <p:sldId id="27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C:\Магнитное поле 10 класс\Опыт_Сила Ампера.mpg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-1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9604"/>
  <ax:ocxPr ax:name="_cy" ax:value="8811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9BE82-CC5F-4DEC-B63F-B5499CED1B7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68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03506-E8F7-4DA5-B6FC-5C1DFD1009C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512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0940B-B8EC-4298-9262-F6F5A509F8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96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A59AD-751D-484E-8CB6-49D13FAB00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26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95589-D5A9-4678-BC32-269C65A9C2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730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EE526-9371-4ED9-8356-15F9963E98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9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58002-E77C-4D96-9B7F-F68F25CBAB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6468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8C44B-3123-41C2-B7E8-78864E7E9A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63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CBF1E-C350-4967-857F-E154DBB5A98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972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16D5B-7D1F-4371-91A6-9D1ABC8E87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96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96ED7-ACF4-43DB-857A-8963348D2F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276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39BD8E-C455-4A08-BBC0-3C7D6C32FB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18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86C2B-2A78-4E29-B9AB-71A3224C4635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608D3-66A7-41D0-B28A-1C9127F11D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2B2B2"/>
            </a:gs>
            <a:gs pos="100000">
              <a:srgbClr val="B2B2B2">
                <a:gamma/>
                <a:shade val="6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DC894B-2D60-4B69-9B83-FFCBAAF57CF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45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2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.jpe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26.wmf"/><Relationship Id="rId4" Type="http://schemas.openxmlformats.org/officeDocument/2006/relationships/image" Target="../media/image27.jpeg"/><Relationship Id="rId9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31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0.wmf"/><Relationship Id="rId5" Type="http://schemas.openxmlformats.org/officeDocument/2006/relationships/image" Target="../media/image27.jpe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2.jpeg"/><Relationship Id="rId9" Type="http://schemas.openxmlformats.org/officeDocument/2006/relationships/image" Target="../media/image2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.jpe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13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Магнитное поле и его свойства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СИЛА  АМПЕРА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357694"/>
            <a:ext cx="6286544" cy="214314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  <a:latin typeface="Arial Narrow" pitchFamily="34" charset="0"/>
              </a:rPr>
              <a:t>Так как я уже давно рассматривал силы, проявляющиеся в электрических явлениях всеобщими природными силами, то я должен был отсюда вывести и магнитные действия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Х.Эрстед  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pic>
        <p:nvPicPr>
          <p:cNvPr id="1027" name="Picture 3" descr="C:\Documents and Settings\111\Рабочий стол\Flash_1\Электродинамика\Магнитное поле\рисунки\s973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2575">
            <a:off x="554417" y="1601768"/>
            <a:ext cx="1323688" cy="1047919"/>
          </a:xfrm>
          <a:prstGeom prst="rect">
            <a:avLst/>
          </a:prstGeom>
          <a:noFill/>
        </p:spPr>
      </p:pic>
      <p:pic>
        <p:nvPicPr>
          <p:cNvPr id="1028" name="Picture 4" descr="C:\Documents and Settings\111\Рабочий стол\Flash_1\Электродинамика\Магнитное поле\рисунки\s2092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71547">
            <a:off x="4983365" y="1190169"/>
            <a:ext cx="1624677" cy="1214446"/>
          </a:xfrm>
          <a:prstGeom prst="rect">
            <a:avLst/>
          </a:prstGeom>
          <a:noFill/>
        </p:spPr>
      </p:pic>
      <p:pic>
        <p:nvPicPr>
          <p:cNvPr id="1029" name="Picture 5" descr="C:\Documents and Settings\111\Рабочий стол\Flash_1\Электродинамика\Магнитное поле\рисунки\электромагнитная индукция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928670"/>
            <a:ext cx="2214569" cy="1476379"/>
          </a:xfrm>
          <a:prstGeom prst="rect">
            <a:avLst/>
          </a:prstGeom>
          <a:noFill/>
        </p:spPr>
      </p:pic>
      <p:pic>
        <p:nvPicPr>
          <p:cNvPr id="1030" name="Picture 6" descr="C:\Documents and Settings\111\Рабочий стол\Flash_1\Электродинамика\Магнитное поле\рисунки\160px-Electric_motor[1]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4251">
            <a:off x="7215206" y="1214422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pic>
        <p:nvPicPr>
          <p:cNvPr id="5" name="Picture 2" descr="C:\Documents and Settings\111\Рабочий стол\Flash_1\Электродинамика\Магнитное поле\рисунки\amp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E1"/>
              </a:clrFrom>
              <a:clrTo>
                <a:srgbClr val="FFFF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142984"/>
            <a:ext cx="2868651" cy="3214710"/>
          </a:xfrm>
          <a:prstGeom prst="rect">
            <a:avLst/>
          </a:prstGeom>
          <a:noFill/>
        </p:spPr>
      </p:pic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214942" y="3500438"/>
          <a:ext cx="1819275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Формула" r:id="rId5" imgW="888840" imgH="558720" progId="Equation.3">
                  <p:embed/>
                </p:oleObj>
              </mc:Choice>
              <mc:Fallback>
                <p:oleObj name="Формула" r:id="rId5" imgW="888840" imgH="5587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500438"/>
                        <a:ext cx="1819275" cy="1071562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86116" y="1142984"/>
            <a:ext cx="5429288" cy="242889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Индукция магнитного поля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dirty="0" smtClean="0">
                <a:latin typeface="Arial Narrow" pitchFamily="34" charset="0"/>
              </a:rPr>
              <a:t>– величина, равная отношению максимальной силы Ампера, действующей на проводник с током в магнитном поле, к силе тока в этом проводнике и его длине в магнитном поле</a:t>
            </a:r>
            <a:endParaRPr lang="ru-RU" sz="2400" dirty="0">
              <a:latin typeface="Arial Narrow" pitchFamily="34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71472" y="5072074"/>
          <a:ext cx="15859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1" name="Формула" r:id="rId7" imgW="774360" imgH="266400" progId="Equation.3">
                  <p:embed/>
                </p:oleObj>
              </mc:Choice>
              <mc:Fallback>
                <p:oleObj name="Формула" r:id="rId7" imgW="774360" imgH="266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5072074"/>
                        <a:ext cx="1585913" cy="51117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500298" y="4714884"/>
            <a:ext cx="621510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1 Тесла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– индукция такого однородного магнитного поля, в котором на проводнике длиной 1 м с током 1 А действует максимальная сила Ампера 1 Н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6072230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Индукция магнитного поля –</a:t>
            </a:r>
            <a:b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силовая характеристика поля</a:t>
            </a:r>
            <a:endParaRPr lang="ru-RU" sz="2600" dirty="0">
              <a:latin typeface="Arial Narrow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1142984"/>
            <a:ext cx="857256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Линия</a:t>
            </a:r>
            <a:r>
              <a:rPr kumimoji="0" lang="ru-RU" sz="2400" b="1" i="0" u="none" strike="noStrike" kern="1200" cap="none" spc="50" normalizeH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 индукции </a:t>
            </a: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магнитного поля</a:t>
            </a: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– линия, в каждой точке которой вектор индукции магнитного поля       направлен по касательной к ней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500562" y="1643050"/>
          <a:ext cx="285752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Формула" r:id="rId4" imgW="190440" imgH="266400" progId="Equation.3">
                  <p:embed/>
                </p:oleObj>
              </mc:Choice>
              <mc:Fallback>
                <p:oleObj name="Формула" r:id="rId4" imgW="190440" imgH="266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1643050"/>
                        <a:ext cx="285752" cy="357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Picture 4" descr="C:\Documents and Settings\111\Рабочий стол\Безымянный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214554"/>
            <a:ext cx="3929090" cy="2109796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072066" y="1928802"/>
            <a:ext cx="3643338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Свойства силовых линий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72066" y="3000372"/>
            <a:ext cx="3714776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2060"/>
              </a:buClr>
              <a:buSzTx/>
              <a:buFont typeface="Wingdings" pitchFamily="2" charset="2"/>
              <a:buChar char="Ø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6" y="2357430"/>
            <a:ext cx="4429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Линии магнитного поля замкнуты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Не пересекаются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Не прерываются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Густота силовых линий говорит</a:t>
            </a:r>
          </a:p>
          <a:p>
            <a:pPr marL="274638">
              <a:buClr>
                <a:srgbClr val="FF0000"/>
              </a:buClr>
            </a:pPr>
            <a:r>
              <a:rPr lang="ru-RU" sz="2400" dirty="0" smtClean="0">
                <a:latin typeface="Arial Narrow" pitchFamily="34" charset="0"/>
              </a:rPr>
              <a:t> о силе поля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5720" y="5000636"/>
            <a:ext cx="8572560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Момент сил, вращающих контур с током в однородном магнитном поле</a:t>
            </a: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равен произведению индукции этого поля, силы тока в контуре, площади контура и синуса угла между векторами магнитной индукции и нормали к плоскости контура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2928926" y="4357694"/>
          <a:ext cx="3071834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7" name="Формула" r:id="rId7" imgW="1701720" imgH="228600" progId="Equation.3">
                  <p:embed/>
                </p:oleObj>
              </mc:Choice>
              <mc:Fallback>
                <p:oleObj name="Формула" r:id="rId7" imgW="170172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4357694"/>
                        <a:ext cx="3071834" cy="43815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6072230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Магнитное поле прямого тока</a:t>
            </a:r>
            <a:endParaRPr lang="ru-RU" sz="2600" dirty="0">
              <a:latin typeface="Arial Narrow" pitchFamily="34" charset="0"/>
            </a:endParaRPr>
          </a:p>
        </p:txBody>
      </p:sp>
      <p:pic>
        <p:nvPicPr>
          <p:cNvPr id="27650" name="Picture 2" descr="F:\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00" t="57940" r="74500" b="24892"/>
          <a:stretch>
            <a:fillRect/>
          </a:stretch>
        </p:blipFill>
        <p:spPr bwMode="auto">
          <a:xfrm>
            <a:off x="214282" y="1214422"/>
            <a:ext cx="1500198" cy="1846397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643042" y="1071546"/>
            <a:ext cx="721523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Магнитные линии прямого тока представляют собой концентрические окружности, охватывающие проводник, с центром на проводнике с током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643042" y="2285992"/>
          <a:ext cx="2071702" cy="881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7" name="Формула" r:id="rId5" imgW="1320480" imgH="558720" progId="Equation.3">
                  <p:embed/>
                </p:oleObj>
              </mc:Choice>
              <mc:Fallback>
                <p:oleObj name="Формула" r:id="rId5" imgW="1320480" imgH="5587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2285992"/>
                        <a:ext cx="2071702" cy="881158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3786182" y="2285992"/>
            <a:ext cx="5072098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индукция магнитного поля, возникшего вокруг прямого тока силой </a:t>
            </a:r>
            <a:r>
              <a:rPr lang="en-US" sz="2400" i="1" dirty="0" smtClean="0">
                <a:latin typeface="Arial Narrow" pitchFamily="34" charset="0"/>
                <a:ea typeface="+mj-ea"/>
                <a:cs typeface="+mj-cs"/>
              </a:rPr>
              <a:t>I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на расстоянии </a:t>
            </a:r>
            <a:r>
              <a:rPr lang="en-US" sz="2400" i="1" dirty="0" smtClean="0">
                <a:latin typeface="Arial Narrow" pitchFamily="34" charset="0"/>
                <a:ea typeface="+mj-ea"/>
                <a:cs typeface="+mj-cs"/>
              </a:rPr>
              <a:t>r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от проводника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285720" y="3286124"/>
          <a:ext cx="2325614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8" name="Формула" r:id="rId7" imgW="1701720" imgH="571320" progId="Equation.3">
                  <p:embed/>
                </p:oleObj>
              </mc:Choice>
              <mc:Fallback>
                <p:oleObj name="Формула" r:id="rId7" imgW="1701720" imgH="5713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3286124"/>
                        <a:ext cx="2325614" cy="785818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2643174" y="3429000"/>
            <a:ext cx="300039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магнитная постоянная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285720" y="4214818"/>
          <a:ext cx="936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9" name="Формула" r:id="rId9" imgW="685800" imgH="609480" progId="Equation.3">
                  <p:embed/>
                </p:oleObj>
              </mc:Choice>
              <mc:Fallback>
                <p:oleObj name="Формула" r:id="rId9" imgW="685800" imgH="609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214818"/>
                        <a:ext cx="936625" cy="83820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1285852" y="4429132"/>
            <a:ext cx="6215106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относительная магнитная проницаемость среды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14282" y="5072074"/>
            <a:ext cx="8715404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Относительная магнитная проницаемость среды –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безразмерная скалярная величина,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которая показывает, во сколько раз изменяется индукция магнитного поля при переносе проводника с током из вакуума в данную среду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:\Documents and Settings\111\Рабочий стол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9144000" cy="92867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Индукция магнитного поля кругового тока</a:t>
            </a:r>
            <a:endParaRPr lang="ru-RU" sz="2600" dirty="0">
              <a:latin typeface="Arial Narrow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0"/>
            <a:ext cx="2143108" cy="3071810"/>
            <a:chOff x="0" y="0"/>
            <a:chExt cx="2143108" cy="3071810"/>
          </a:xfrm>
        </p:grpSpPr>
        <p:pic>
          <p:nvPicPr>
            <p:cNvPr id="4" name="Picture 2" descr="C:\Documents and Settings\111\Рабочий стол\Flash_1\Электродинамика\Магнитное поле\рисунки\s04465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1308375" cy="978010"/>
            </a:xfrm>
            <a:prstGeom prst="rect">
              <a:avLst/>
            </a:prstGeom>
          </p:spPr>
        </p:pic>
        <p:pic>
          <p:nvPicPr>
            <p:cNvPr id="28674" name="Picture 2" descr="F:\6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8FFFF"/>
                </a:clrFrom>
                <a:clrTo>
                  <a:srgbClr val="F8FFFF">
                    <a:alpha val="0"/>
                  </a:srgbClr>
                </a:clrTo>
              </a:clrChange>
            </a:blip>
            <a:srcRect l="27000" t="57940" r="50500" b="25965"/>
            <a:stretch>
              <a:fillRect/>
            </a:stretch>
          </p:blipFill>
          <p:spPr bwMode="auto">
            <a:xfrm>
              <a:off x="214282" y="1142984"/>
              <a:ext cx="1928826" cy="1928826"/>
            </a:xfrm>
            <a:prstGeom prst="rect">
              <a:avLst/>
            </a:prstGeom>
            <a:noFill/>
          </p:spPr>
        </p:pic>
        <p:grpSp>
          <p:nvGrpSpPr>
            <p:cNvPr id="12" name="Группа 11"/>
            <p:cNvGrpSpPr/>
            <p:nvPr/>
          </p:nvGrpSpPr>
          <p:grpSpPr>
            <a:xfrm>
              <a:off x="1071538" y="1928802"/>
              <a:ext cx="214314" cy="214314"/>
              <a:chOff x="2714612" y="3429000"/>
              <a:chExt cx="214314" cy="214314"/>
            </a:xfrm>
          </p:grpSpPr>
          <p:sp>
            <p:nvSpPr>
              <p:cNvPr id="7" name="Овал 6"/>
              <p:cNvSpPr/>
              <p:nvPr/>
            </p:nvSpPr>
            <p:spPr>
              <a:xfrm>
                <a:off x="2714612" y="3429000"/>
                <a:ext cx="214314" cy="21431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" name="Прямая соединительная линия 8"/>
              <p:cNvCxnSpPr>
                <a:stCxn id="7" idx="3"/>
                <a:endCxn id="7" idx="7"/>
              </p:cNvCxnSpPr>
              <p:nvPr/>
            </p:nvCxnSpPr>
            <p:spPr>
              <a:xfrm rot="5400000" flipH="1" flipV="1">
                <a:off x="2745998" y="3460386"/>
                <a:ext cx="151542" cy="151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>
                <a:stCxn id="7" idx="1"/>
                <a:endCxn id="7" idx="5"/>
              </p:cNvCxnSpPr>
              <p:nvPr/>
            </p:nvCxnSpPr>
            <p:spPr>
              <a:xfrm rot="16200000" flipH="1">
                <a:off x="2745998" y="3460386"/>
                <a:ext cx="151542" cy="151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Прямая со стрелкой 13"/>
            <p:cNvCxnSpPr/>
            <p:nvPr/>
          </p:nvCxnSpPr>
          <p:spPr>
            <a:xfrm>
              <a:off x="1285852" y="2000240"/>
              <a:ext cx="571504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357290" y="1928802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solidFill>
                    <a:srgbClr val="FF0000"/>
                  </a:solidFill>
                </a:rPr>
                <a:t>R</a:t>
              </a:r>
              <a:endParaRPr lang="ru-RU" sz="2000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2516188" y="1438275"/>
          <a:ext cx="17526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Формула" r:id="rId6" imgW="1117440" imgH="545760" progId="Equation.3">
                  <p:embed/>
                </p:oleObj>
              </mc:Choice>
              <mc:Fallback>
                <p:oleObj name="Формула" r:id="rId6" imgW="1117440" imgH="5457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6188" y="1438275"/>
                        <a:ext cx="1752600" cy="86042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4357686" y="1714488"/>
            <a:ext cx="4500594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индукция магнитного поля</a:t>
            </a:r>
            <a:r>
              <a:rPr lang="en-US" sz="2400" dirty="0" smtClean="0"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кругового тока радиусом </a:t>
            </a:r>
            <a:r>
              <a:rPr lang="en-US" sz="2400" i="1" dirty="0" smtClean="0">
                <a:latin typeface="Arial Narrow" pitchFamily="34" charset="0"/>
                <a:ea typeface="+mj-ea"/>
                <a:cs typeface="+mj-cs"/>
              </a:rPr>
              <a:t>R</a:t>
            </a: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 с силой тока </a:t>
            </a:r>
            <a:r>
              <a:rPr lang="en-US" sz="2400" i="1" dirty="0" smtClean="0">
                <a:latin typeface="Arial Narrow" pitchFamily="34" charset="0"/>
                <a:ea typeface="+mj-ea"/>
                <a:cs typeface="+mj-cs"/>
              </a:rPr>
              <a:t>I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214414" y="3214686"/>
            <a:ext cx="7643866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Индукция магнитного поля катушки с током(соленоида)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14282" y="4214818"/>
            <a:ext cx="871540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Соленоид –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цилиндрическая катушка, состоящая из большого числа намотанных вплотную друг к другу витков проводника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28677" name="Picture 5" descr="F:\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00" t="57940" r="8499" b="25965"/>
          <a:stretch>
            <a:fillRect/>
          </a:stretch>
        </p:blipFill>
        <p:spPr bwMode="auto">
          <a:xfrm>
            <a:off x="357158" y="5072074"/>
            <a:ext cx="2586056" cy="1491955"/>
          </a:xfrm>
          <a:prstGeom prst="rect">
            <a:avLst/>
          </a:prstGeom>
          <a:noFill/>
        </p:spPr>
      </p:pic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3286116" y="5072074"/>
          <a:ext cx="15335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4" name="Формула" r:id="rId8" imgW="977760" imgH="291960" progId="Equation.3">
                  <p:embed/>
                </p:oleObj>
              </mc:Choice>
              <mc:Fallback>
                <p:oleObj name="Формула" r:id="rId8" imgW="977760" imgH="29196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5072074"/>
                        <a:ext cx="1533525" cy="46037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3286116" y="5643578"/>
          <a:ext cx="935038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5" name="Формула" r:id="rId10" imgW="596880" imgH="558720" progId="Equation.3">
                  <p:embed/>
                </p:oleObj>
              </mc:Choice>
              <mc:Fallback>
                <p:oleObj name="Формула" r:id="rId10" imgW="596880" imgH="55872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5643578"/>
                        <a:ext cx="935038" cy="881063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Заголовок 1"/>
          <p:cNvSpPr txBox="1">
            <a:spLocks/>
          </p:cNvSpPr>
          <p:nvPr/>
        </p:nvSpPr>
        <p:spPr>
          <a:xfrm>
            <a:off x="4286248" y="5643578"/>
            <a:ext cx="4572032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число витков катушки на единице ее длины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Взаимодействие параллельных токов</a:t>
            </a:r>
            <a:endParaRPr lang="ru-RU" sz="2600" dirty="0">
              <a:latin typeface="Arial Narrow" pitchFamily="34" charset="0"/>
            </a:endParaRPr>
          </a:p>
        </p:txBody>
      </p:sp>
      <p:pic>
        <p:nvPicPr>
          <p:cNvPr id="29699" name="Picture 3" descr="F:\12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29" t="14803" r="4054"/>
          <a:stretch>
            <a:fillRect/>
          </a:stretch>
        </p:blipFill>
        <p:spPr bwMode="auto">
          <a:xfrm>
            <a:off x="4643438" y="1142985"/>
            <a:ext cx="3288176" cy="2226454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4282" y="3214686"/>
            <a:ext cx="8715404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Параллельные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прямые проводники с токами, текущими в одном направлении, притягиваются друг к другу и текущими в разных направлениях, отталкиваются друг от друга, под действием сил со стороны магнитных полей, окружающих эти проводники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357158" y="5072074"/>
          <a:ext cx="216535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Формула" r:id="rId5" imgW="1218960" imgH="558720" progId="Equation.3">
                  <p:embed/>
                </p:oleObj>
              </mc:Choice>
              <mc:Fallback>
                <p:oleObj name="Формула" r:id="rId5" imgW="1218960" imgH="5587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5072074"/>
                        <a:ext cx="2165350" cy="87947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428596" y="1142984"/>
            <a:ext cx="2612146" cy="2143140"/>
            <a:chOff x="357158" y="1142984"/>
            <a:chExt cx="2683584" cy="2714644"/>
          </a:xfrm>
        </p:grpSpPr>
        <p:pic>
          <p:nvPicPr>
            <p:cNvPr id="29698" name="Picture 2" descr="F:\6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000" t="16095" r="58000" b="59227"/>
            <a:stretch>
              <a:fillRect/>
            </a:stretch>
          </p:blipFill>
          <p:spPr bwMode="auto">
            <a:xfrm>
              <a:off x="357158" y="1285860"/>
              <a:ext cx="2683584" cy="2571768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785786" y="11429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d</a:t>
              </a:r>
              <a:endParaRPr lang="ru-RU" i="1" dirty="0"/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642910" y="1500174"/>
              <a:ext cx="571504" cy="1588"/>
            </a:xfrm>
            <a:prstGeom prst="straightConnector1">
              <a:avLst/>
            </a:prstGeom>
            <a:ln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2571736" y="5214950"/>
            <a:ext cx="6286544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  <a:ea typeface="+mj-ea"/>
                <a:cs typeface="+mj-cs"/>
              </a:rPr>
              <a:t>- сила, с которой два параллельных прямых бесконечно длинных проводника действуют друг на друга посредством окружающих их магнитных полей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9" t="20040" r="19794" b="16271"/>
          <a:stretch/>
        </p:blipFill>
        <p:spPr bwMode="auto">
          <a:xfrm>
            <a:off x="971600" y="921152"/>
            <a:ext cx="7560840" cy="5820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9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6712"/>
            <a:ext cx="8839200" cy="586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4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7937500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49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5"/>
            <a:ext cx="8551044" cy="563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25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5" t="20634" r="19236" b="16468"/>
          <a:stretch/>
        </p:blipFill>
        <p:spPr bwMode="auto">
          <a:xfrm>
            <a:off x="755576" y="1015155"/>
            <a:ext cx="7636028" cy="5695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807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643998" cy="121444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Магнитное поле </a:t>
            </a:r>
            <a:r>
              <a:rPr lang="ru-RU" sz="2800" dirty="0" smtClean="0">
                <a:latin typeface="Arial Narrow" pitchFamily="34" charset="0"/>
              </a:rPr>
              <a:t>– это форма материи, окружающая движущиеся электрические заряды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(является составной частью электромагнитного поля)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2571744"/>
            <a:ext cx="3328982" cy="128588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1820 г.</a:t>
            </a:r>
          </a:p>
          <a:p>
            <a:pPr marL="0" indent="0" algn="ctr">
              <a:buNone/>
            </a:pPr>
            <a:r>
              <a:rPr lang="ru-RU" dirty="0" smtClean="0">
                <a:latin typeface="Arial Narrow" pitchFamily="34" charset="0"/>
              </a:rPr>
              <a:t>  Андре Мари Ампер наблюдает магнитное взаимодействие токов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pic>
        <p:nvPicPr>
          <p:cNvPr id="5" name="Picture 3" descr="faraday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571744"/>
            <a:ext cx="1360906" cy="16495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Капля 6"/>
          <p:cNvSpPr/>
          <p:nvPr/>
        </p:nvSpPr>
        <p:spPr>
          <a:xfrm rot="749335" flipH="1">
            <a:off x="377226" y="4817535"/>
            <a:ext cx="2549306" cy="1785950"/>
          </a:xfrm>
          <a:prstGeom prst="teardrop">
            <a:avLst>
              <a:gd name="adj" fmla="val 125397"/>
            </a:avLst>
          </a:prstGeom>
          <a:solidFill>
            <a:srgbClr val="CCECFF"/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Термин «магнитное  поле» был введен в 1845 г. М.Фарадеем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Documents and Settings\111\Рабочий стол\Flash_1\Электродинамика\Магнитное поле\рисунки\magsila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143380"/>
            <a:ext cx="2476518" cy="1857388"/>
          </a:xfrm>
          <a:prstGeom prst="rect">
            <a:avLst/>
          </a:prstGeom>
          <a:noFill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2143108" y="2500306"/>
            <a:ext cx="3328982" cy="1285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1820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Х.Эрстед наблюдает действие электрического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тока на магнитную стрелку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4" name="ShockwaveFlash1" r:id="rId2" imgW="3024347" imgH="2592348"/>
        </mc:Choice>
        <mc:Fallback>
          <p:control name="ShockwaveFlash1" r:id="rId2" imgW="3024347" imgH="259234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71775" y="4005263"/>
                  <a:ext cx="3024188" cy="25923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8" t="22619" r="19123" b="15277"/>
          <a:stretch/>
        </p:blipFill>
        <p:spPr bwMode="auto">
          <a:xfrm>
            <a:off x="815071" y="1125538"/>
            <a:ext cx="7609152" cy="569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5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2" t="21031" r="19124" b="16865"/>
          <a:stretch/>
        </p:blipFill>
        <p:spPr bwMode="auto">
          <a:xfrm>
            <a:off x="753045" y="1052736"/>
            <a:ext cx="7609933" cy="5657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042DD-F1C2-4555-9F02-00C26E7B1395}" type="slidenum">
              <a:rPr lang="ru-RU">
                <a:solidFill>
                  <a:srgbClr val="000000"/>
                </a:solidFill>
              </a:rPr>
              <a:pPr/>
              <a:t>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8229600" cy="1143000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1.Определить направление силы Ампера: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484438" y="1773238"/>
            <a:ext cx="3313112" cy="1366837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</a:rPr>
              <a:t>N</a:t>
            </a: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484438" y="4868863"/>
            <a:ext cx="3384550" cy="12239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000000"/>
                </a:solidFill>
              </a:rPr>
              <a:t>S</a:t>
            </a:r>
            <a:endParaRPr lang="ru-RU" sz="4400" b="1" smtClean="0">
              <a:solidFill>
                <a:srgbClr val="000000"/>
              </a:solidFill>
            </a:endParaRPr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3492500" y="3357563"/>
            <a:ext cx="1366838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00"/>
              </a:solidFill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4067175" y="3860800"/>
            <a:ext cx="215900" cy="2159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6152" name="Picture 8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4932363" y="3789363"/>
            <a:ext cx="1368425" cy="431800"/>
          </a:xfrm>
          <a:prstGeom prst="rightArrow">
            <a:avLst>
              <a:gd name="adj1" fmla="val 50000"/>
              <a:gd name="adj2" fmla="val 792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443663" y="3644900"/>
            <a:ext cx="1223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000" b="1" smtClean="0">
                <a:solidFill>
                  <a:srgbClr val="000000"/>
                </a:solidFill>
                <a:latin typeface="Century" pitchFamily="18" charset="0"/>
              </a:rPr>
              <a:t>F</a:t>
            </a:r>
            <a:r>
              <a:rPr lang="en-US" sz="4000" b="1" baseline="-25000" smtClean="0">
                <a:solidFill>
                  <a:srgbClr val="000000"/>
                </a:solidFill>
                <a:latin typeface="Century" pitchFamily="18" charset="0"/>
              </a:rPr>
              <a:t>A</a:t>
            </a:r>
            <a:endParaRPr lang="ru-RU" sz="4000" b="1" smtClean="0">
              <a:solidFill>
                <a:srgbClr val="000000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 animBg="1"/>
      <p:bldP spid="61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5EC56-E63C-432C-92A3-F0E08A682C90}" type="slidenum">
              <a:rPr lang="ru-RU">
                <a:solidFill>
                  <a:srgbClr val="000000"/>
                </a:solidFill>
              </a:rPr>
              <a:pPr/>
              <a:t>23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2.Определить направление силы Ампера: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916238" y="1628775"/>
            <a:ext cx="3313112" cy="1366838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</a:rPr>
              <a:t>N</a:t>
            </a: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16238" y="4724400"/>
            <a:ext cx="3384550" cy="1295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000000"/>
                </a:solidFill>
              </a:rPr>
              <a:t>S</a:t>
            </a:r>
            <a:endParaRPr lang="ru-RU" sz="4400" b="1" smtClean="0">
              <a:solidFill>
                <a:srgbClr val="000000"/>
              </a:solidFill>
            </a:endParaRP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3851275" y="3213100"/>
            <a:ext cx="1366838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00"/>
              </a:solidFill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140200" y="3789363"/>
            <a:ext cx="863600" cy="714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500563" y="3429000"/>
            <a:ext cx="71437" cy="7921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7177" name="Picture 9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57785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2339975" y="3644900"/>
            <a:ext cx="1223963" cy="360363"/>
          </a:xfrm>
          <a:prstGeom prst="leftArrow">
            <a:avLst>
              <a:gd name="adj1" fmla="val 50000"/>
              <a:gd name="adj2" fmla="val 8491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1042988" y="3716338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smtClean="0">
                <a:solidFill>
                  <a:srgbClr val="000000"/>
                </a:solidFill>
                <a:latin typeface="Century" pitchFamily="18" charset="0"/>
              </a:rPr>
              <a:t>F</a:t>
            </a:r>
            <a:r>
              <a:rPr lang="en-US" sz="3600" b="1" baseline="-25000" smtClean="0">
                <a:solidFill>
                  <a:srgbClr val="000000"/>
                </a:solidFill>
                <a:latin typeface="Century" pitchFamily="18" charset="0"/>
              </a:rPr>
              <a:t>A</a:t>
            </a:r>
            <a:endParaRPr lang="ru-RU" sz="3600" b="1" smtClean="0">
              <a:solidFill>
                <a:srgbClr val="000000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52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nimBg="1"/>
      <p:bldP spid="71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03DBE-523D-49BD-9BDC-52124B5FB780}" type="slidenum">
              <a:rPr lang="ru-RU">
                <a:solidFill>
                  <a:srgbClr val="000000"/>
                </a:solidFill>
              </a:rPr>
              <a:pPr/>
              <a:t>24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4638"/>
            <a:ext cx="8002587" cy="1143000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3.Определить направление силы Ампера: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258888" y="2636838"/>
            <a:ext cx="2197100" cy="1366837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</a:rPr>
              <a:t>N</a:t>
            </a: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724525" y="2708275"/>
            <a:ext cx="2376488" cy="13684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000000"/>
                </a:solidFill>
              </a:rPr>
              <a:t>S</a:t>
            </a:r>
            <a:endParaRPr lang="ru-RU" sz="4400" b="1" smtClean="0">
              <a:solidFill>
                <a:srgbClr val="000000"/>
              </a:solidFill>
            </a:endParaRPr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3995738" y="2708275"/>
            <a:ext cx="1366837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00"/>
              </a:solidFill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 rot="2272499">
            <a:off x="4284663" y="3284538"/>
            <a:ext cx="863600" cy="714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 rot="2587206">
            <a:off x="4643438" y="2924175"/>
            <a:ext cx="73025" cy="79216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3321" name="Picture 9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4427538" y="4005263"/>
            <a:ext cx="503237" cy="1008062"/>
          </a:xfrm>
          <a:prstGeom prst="downArrow">
            <a:avLst>
              <a:gd name="adj1" fmla="val 50000"/>
              <a:gd name="adj2" fmla="val 5007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4067175" y="5157788"/>
            <a:ext cx="1441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000000"/>
                </a:solidFill>
                <a:latin typeface="Century" pitchFamily="18" charset="0"/>
              </a:rPr>
              <a:t>   </a:t>
            </a:r>
            <a:r>
              <a:rPr lang="en-US" sz="3600" b="1" smtClean="0">
                <a:solidFill>
                  <a:srgbClr val="000000"/>
                </a:solidFill>
                <a:latin typeface="Century" pitchFamily="18" charset="0"/>
              </a:rPr>
              <a:t>F</a:t>
            </a:r>
            <a:r>
              <a:rPr lang="en-US" sz="3600" b="1" baseline="-25000" smtClean="0">
                <a:solidFill>
                  <a:srgbClr val="000000"/>
                </a:solidFill>
                <a:latin typeface="Century" pitchFamily="18" charset="0"/>
              </a:rPr>
              <a:t>A</a:t>
            </a:r>
            <a:endParaRPr lang="ru-RU" sz="3600" b="1" smtClean="0">
              <a:solidFill>
                <a:srgbClr val="000000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13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B2CAE-1C0D-4F0B-9BB4-EB7CCA1EF66F}" type="slidenum">
              <a:rPr lang="ru-RU">
                <a:solidFill>
                  <a:srgbClr val="000000"/>
                </a:solidFill>
              </a:rPr>
              <a:pPr/>
              <a:t>25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r>
              <a:rPr lang="en-US" sz="3200" b="1">
                <a:solidFill>
                  <a:srgbClr val="CC0000"/>
                </a:solidFill>
                <a:latin typeface="Times New Roman" pitchFamily="18" charset="0"/>
              </a:rPr>
              <a:t>4</a:t>
            </a:r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.Определить направление силы Ампера: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580063" y="3141663"/>
            <a:ext cx="2736850" cy="1366837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</a:rPr>
              <a:t>N</a:t>
            </a: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827088" y="3213100"/>
            <a:ext cx="2484437" cy="13684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000000"/>
                </a:solidFill>
              </a:rPr>
              <a:t>S</a:t>
            </a:r>
            <a:endParaRPr lang="ru-RU" sz="4400" b="1" smtClean="0">
              <a:solidFill>
                <a:srgbClr val="000000"/>
              </a:solidFill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3708400" y="3357563"/>
            <a:ext cx="1366838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smtClean="0">
              <a:solidFill>
                <a:srgbClr val="000000"/>
              </a:solidFill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924300" y="3933825"/>
            <a:ext cx="863600" cy="7143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356100" y="3573463"/>
            <a:ext cx="71438" cy="7921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4345" name="Picture 9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AutoShape 10"/>
          <p:cNvSpPr>
            <a:spLocks noChangeArrowheads="1"/>
          </p:cNvSpPr>
          <p:nvPr/>
        </p:nvSpPr>
        <p:spPr bwMode="auto">
          <a:xfrm>
            <a:off x="4211638" y="2205038"/>
            <a:ext cx="431800" cy="936625"/>
          </a:xfrm>
          <a:prstGeom prst="upArrow">
            <a:avLst>
              <a:gd name="adj1" fmla="val 50000"/>
              <a:gd name="adj2" fmla="val 5422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140200" y="1484313"/>
            <a:ext cx="122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smtClean="0">
                <a:solidFill>
                  <a:srgbClr val="000000"/>
                </a:solidFill>
                <a:latin typeface="Century" pitchFamily="18" charset="0"/>
              </a:rPr>
              <a:t>F</a:t>
            </a:r>
            <a:r>
              <a:rPr lang="en-US" sz="3600" baseline="-25000" smtClean="0">
                <a:solidFill>
                  <a:srgbClr val="000000"/>
                </a:solidFill>
                <a:latin typeface="Century" pitchFamily="18" charset="0"/>
              </a:rPr>
              <a:t>A</a:t>
            </a:r>
            <a:endParaRPr lang="ru-RU" sz="3600" smtClean="0">
              <a:solidFill>
                <a:srgbClr val="000000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51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143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F1690-9599-465E-A636-BF8C84B31C52}" type="slidenum">
              <a:rPr lang="ru-RU">
                <a:solidFill>
                  <a:srgbClr val="000000"/>
                </a:solidFill>
              </a:rPr>
              <a:pPr/>
              <a:t>26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3225800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5. Как изменится сила Ампера, действующая на прямолинейный проводник с током в однородном м.п. при увеличении индукции магнитного поля</a:t>
            </a:r>
            <a:br>
              <a:rPr lang="ru-RU" sz="32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в 3 раза? Проводник расположен перпендикулярно вектору индукции.</a:t>
            </a:r>
            <a:br>
              <a:rPr lang="ru-RU" sz="3200" b="1">
                <a:solidFill>
                  <a:srgbClr val="CC0000"/>
                </a:solidFill>
                <a:latin typeface="Times New Roman" pitchFamily="18" charset="0"/>
              </a:rPr>
            </a:br>
            <a:endParaRPr lang="ru-RU" sz="32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3284538"/>
            <a:ext cx="6573837" cy="2665412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а) уменьшится в 9 раз; 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б) уменьшится  в 3 раза;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в) увеличится в 3 раза;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г) увеличится в 9 раз</a:t>
            </a:r>
          </a:p>
        </p:txBody>
      </p:sp>
      <p:pic>
        <p:nvPicPr>
          <p:cNvPr id="8196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268538" y="5084763"/>
            <a:ext cx="4175125" cy="714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6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3E8E8-AE00-406C-B303-6E784747EFC7}" type="slidenum">
              <a:rPr lang="ru-RU">
                <a:solidFill>
                  <a:srgbClr val="000000"/>
                </a:solidFill>
              </a:rPr>
              <a:pPr/>
              <a:t>27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4162425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6. Как изменится сила Ампера, действующая на прямолинейный проводник с током в однородном магнитном поле, при уменьшении силы тока в проводнике в 2 раза? Проводник расположен перпендикулярно вектору индукции.</a:t>
            </a:r>
            <a:br>
              <a:rPr lang="ru-RU" sz="3200" b="1">
                <a:solidFill>
                  <a:srgbClr val="CC0000"/>
                </a:solidFill>
                <a:latin typeface="Times New Roman" pitchFamily="18" charset="0"/>
              </a:rPr>
            </a:br>
            <a:endParaRPr lang="ru-RU" sz="32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4075" y="3933825"/>
            <a:ext cx="6500813" cy="2624138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а) уменьшится в 2 раза; 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б) уменьшится  в 4 раза;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в) увеличится в 2 раза; </a:t>
            </a:r>
          </a:p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г) увеличится в 4 раза</a:t>
            </a:r>
          </a:p>
        </p:txBody>
      </p:sp>
      <p:pic>
        <p:nvPicPr>
          <p:cNvPr id="12292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577850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411413" y="4508500"/>
            <a:ext cx="4175125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7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F13E6-4B7C-42B6-8DE1-53BAF88EBB8C}" type="slidenum">
              <a:rPr lang="ru-RU">
                <a:solidFill>
                  <a:srgbClr val="000000"/>
                </a:solidFill>
              </a:rPr>
              <a:pPr/>
              <a:t>28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3946525"/>
          </a:xfrm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        7. Проводник с током помещен в магнитное</a:t>
            </a:r>
            <a:br>
              <a:rPr lang="ru-RU" sz="28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      поле с индукцией В. По проводнику течет </a:t>
            </a:r>
            <a:br>
              <a:rPr lang="ru-RU" sz="28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ток </a:t>
            </a:r>
            <a:r>
              <a:rPr lang="en-US" sz="2800" b="1">
                <a:solidFill>
                  <a:srgbClr val="CC0000"/>
                </a:solidFill>
                <a:latin typeface="Times New Roman" pitchFamily="18" charset="0"/>
              </a:rPr>
              <a:t>I</a:t>
            </a: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. Как изменится модуль силы Ампера, если положение проводника относительно магнитных линий изменяется – сначала проводник был расположен параллельно линиям индукции, потом его расположили под углом 30</a:t>
            </a:r>
            <a:r>
              <a:rPr lang="ru-RU" sz="2800" b="1" baseline="30000">
                <a:solidFill>
                  <a:srgbClr val="CC0000"/>
                </a:solidFill>
                <a:latin typeface="Times New Roman" pitchFamily="18" charset="0"/>
              </a:rPr>
              <a:t>0</a:t>
            </a:r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 к линиям индукции, а потом его расположили перпендикулярно линиям индукции.</a:t>
            </a:r>
            <a:r>
              <a:rPr lang="ru-RU" sz="2400">
                <a:solidFill>
                  <a:schemeClr val="bg1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4221163"/>
            <a:ext cx="7005638" cy="240506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latin typeface="Times New Roman" pitchFamily="18" charset="0"/>
              </a:rPr>
              <a:t>а) модуль силы Ампера возрастал;  </a:t>
            </a:r>
          </a:p>
          <a:p>
            <a:pPr>
              <a:buFontTx/>
              <a:buNone/>
            </a:pPr>
            <a:r>
              <a:rPr lang="ru-RU" sz="2800" b="1">
                <a:latin typeface="Times New Roman" pitchFamily="18" charset="0"/>
              </a:rPr>
              <a:t>б) модуль силы Ампера убывал;  </a:t>
            </a:r>
          </a:p>
          <a:p>
            <a:pPr>
              <a:buFontTx/>
              <a:buNone/>
            </a:pPr>
            <a:r>
              <a:rPr lang="ru-RU" sz="2800" b="1">
                <a:latin typeface="Times New Roman" pitchFamily="18" charset="0"/>
              </a:rPr>
              <a:t>в) модуль силы Ампера оставался</a:t>
            </a:r>
          </a:p>
          <a:p>
            <a:pPr>
              <a:buFontTx/>
              <a:buNone/>
            </a:pPr>
            <a:r>
              <a:rPr lang="ru-RU" sz="2800" b="1">
                <a:latin typeface="Times New Roman" pitchFamily="18" charset="0"/>
              </a:rPr>
              <a:t>неизменным в течение всего процесса.</a:t>
            </a:r>
            <a:r>
              <a:rPr lang="ru-RU" sz="2800" b="1">
                <a:latin typeface="Century" pitchFamily="18" charset="0"/>
              </a:rPr>
              <a:t> </a:t>
            </a:r>
          </a:p>
        </p:txBody>
      </p:sp>
      <p:pic>
        <p:nvPicPr>
          <p:cNvPr id="11268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835150" y="4724400"/>
            <a:ext cx="5400675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4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659F-C6CD-49DE-8988-28EE9E1F0523}" type="slidenum">
              <a:rPr lang="ru-RU">
                <a:solidFill>
                  <a:srgbClr val="000000"/>
                </a:solidFill>
              </a:rPr>
              <a:pPr/>
              <a:t>29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3082925"/>
          </a:xfrm>
        </p:spPr>
        <p:txBody>
          <a:bodyPr/>
          <a:lstStyle/>
          <a:p>
            <a:r>
              <a:rPr lang="ru-RU" sz="2800" b="1">
                <a:solidFill>
                  <a:srgbClr val="CC0000"/>
                </a:solidFill>
                <a:latin typeface="Times New Roman" pitchFamily="18" charset="0"/>
              </a:rPr>
              <a:t>     8. Как изменится сила Ампера, действующая на прямолинейный проводник с током в однородном магнитном поле, при увеличении индукции магнитного поля в 3 раза и увеличении силы тока в 3 раза? Проводник расположен перпендикулярно вектору индукции.</a:t>
            </a:r>
            <a:br>
              <a:rPr lang="ru-RU" sz="2800" b="1">
                <a:solidFill>
                  <a:srgbClr val="CC0000"/>
                </a:solidFill>
                <a:latin typeface="Times New Roman" pitchFamily="18" charset="0"/>
              </a:rPr>
            </a:br>
            <a:endParaRPr lang="ru-RU" sz="2800" b="1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484438" y="3068638"/>
            <a:ext cx="6119812" cy="277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а) уменьшится в 9 раз;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б) уменьшится  в 3 раза;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в) увеличится в 3 раза;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</a:rPr>
              <a:t>г) увеличится в 9 раз.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sz="32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3557" name="Picture 5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2627313" y="5084763"/>
            <a:ext cx="4175125" cy="714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0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5"/>
            <a:ext cx="8643998" cy="1857388"/>
          </a:xfrm>
        </p:spPr>
        <p:txBody>
          <a:bodyPr>
            <a:normAutofit/>
          </a:bodyPr>
          <a:lstStyle/>
          <a:p>
            <a:pPr>
              <a:buClr>
                <a:srgbClr val="CC33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Магнитное поле порождается движущимися электрическими зарядами или переменными электрическими полями</a:t>
            </a:r>
          </a:p>
          <a:p>
            <a:pPr>
              <a:buClr>
                <a:srgbClr val="CC3300"/>
              </a:buCl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Магнитное поле действует на движущиеся в нем электрические заряды с некоторой силой</a:t>
            </a:r>
          </a:p>
        </p:txBody>
      </p:sp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072230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Свойства магнитного поля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2714620"/>
            <a:ext cx="5072098" cy="3714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33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Переменное магнитное поле порождает в окружающем пространстве переменное электрическое поле, т.е. эти поля всегда взаимосвязаны и, изменяясь, порождают друг друга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33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Магнитное поле носит вихревой характер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8" name="WindowsMediaPlayer1" r:id="rId2" imgW="3457143" imgH="3172268"/>
        </mc:Choice>
        <mc:Fallback>
          <p:control name="WindowsMediaPlayer1" r:id="rId2" imgW="3457143" imgH="3172268">
            <p:pic>
              <p:nvPicPr>
                <p:cNvPr id="0" name="WindowsMediaPlayer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4163" y="2565400"/>
                  <a:ext cx="3457575" cy="3171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75791-4674-45E1-9113-C56AF4DFE260}" type="slidenum">
              <a:rPr lang="ru-RU">
                <a:solidFill>
                  <a:srgbClr val="000000"/>
                </a:solidFill>
              </a:rPr>
              <a:pPr/>
              <a:t>30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2938462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9. Применяя правило левой руки,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</a:t>
            </a:r>
            <a:r>
              <a:rPr lang="ru-RU" sz="3200">
                <a:solidFill>
                  <a:schemeClr val="bg1"/>
                </a:solidFill>
                <a:latin typeface="Century" pitchFamily="18" charset="0"/>
              </a:rPr>
              <a:t> </a:t>
            </a:r>
          </a:p>
        </p:txBody>
      </p:sp>
      <p:pic>
        <p:nvPicPr>
          <p:cNvPr id="18436" name="Picture 4" descr="1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" t="11147" r="70448" b="14275"/>
          <a:stretch>
            <a:fillRect/>
          </a:stretch>
        </p:blipFill>
        <p:spPr>
          <a:xfrm>
            <a:off x="1911350" y="3384550"/>
            <a:ext cx="2157413" cy="2076450"/>
          </a:xfrm>
          <a:noFill/>
          <a:ln w="50800" cap="flat">
            <a:solidFill>
              <a:srgbClr val="FFFF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5148263" y="4365625"/>
            <a:ext cx="2089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6227763" y="3357563"/>
            <a:ext cx="0" cy="20145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300788" y="3284538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787900" y="4149725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7308850" y="4221163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6388100" y="5157788"/>
            <a:ext cx="344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827088" y="5661025"/>
            <a:ext cx="7632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00"/>
                </a:solidFill>
                <a:latin typeface="Times New Roman" pitchFamily="18" charset="0"/>
              </a:rPr>
              <a:t>а) 1          б) 2             в) 3          г) 4</a:t>
            </a:r>
          </a:p>
        </p:txBody>
      </p:sp>
      <p:pic>
        <p:nvPicPr>
          <p:cNvPr id="18444" name="Picture 12" descr="11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2700338" y="6308725"/>
            <a:ext cx="935037" cy="730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03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08EB4-3C5C-49F7-8018-FFAF441B264C}" type="slidenum">
              <a:rPr lang="ru-RU">
                <a:solidFill>
                  <a:srgbClr val="000000"/>
                </a:solidFill>
              </a:rPr>
              <a:pPr/>
              <a:t>31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893175" cy="2938462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    10.Применяя правило левой руки,</a:t>
            </a:r>
            <a:br>
              <a:rPr lang="ru-RU" sz="32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</a:t>
            </a:r>
            <a:r>
              <a:rPr lang="ru-RU" sz="3200">
                <a:solidFill>
                  <a:schemeClr val="bg1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5076825" y="4149725"/>
            <a:ext cx="22320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6227763" y="3284538"/>
            <a:ext cx="0" cy="1871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859338" y="3500438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580063" y="4724400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6372225" y="3284538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6877050" y="4292600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042988" y="5445125"/>
            <a:ext cx="7272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00"/>
                </a:solidFill>
                <a:latin typeface="Times New Roman" pitchFamily="18" charset="0"/>
              </a:rPr>
              <a:t>а) 1         б) 2           в) 3          г) 4</a:t>
            </a:r>
          </a:p>
        </p:txBody>
      </p:sp>
      <p:pic>
        <p:nvPicPr>
          <p:cNvPr id="21515" name="Picture 11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15"/>
          <p:cNvPicPr>
            <a:picLocks noChangeAspect="1" noChangeArrowheads="1"/>
          </p:cNvPicPr>
          <p:nvPr/>
        </p:nvPicPr>
        <p:blipFill>
          <a:blip r:embed="rId3">
            <a:lum bright="24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7" t="23662" r="48360" b="14275"/>
          <a:stretch>
            <a:fillRect/>
          </a:stretch>
        </p:blipFill>
        <p:spPr bwMode="auto">
          <a:xfrm>
            <a:off x="2051050" y="3286125"/>
            <a:ext cx="1870075" cy="1798638"/>
          </a:xfrm>
          <a:prstGeom prst="rect">
            <a:avLst/>
          </a:prstGeom>
          <a:noFill/>
          <a:ln w="50800">
            <a:solidFill>
              <a:srgbClr val="FFFF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6659563" y="6021388"/>
            <a:ext cx="935037" cy="714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2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C6F60-E89B-43F9-AE0D-AFF0E3971628}" type="slidenum">
              <a:rPr lang="ru-RU">
                <a:solidFill>
                  <a:srgbClr val="000000"/>
                </a:solidFill>
              </a:rPr>
              <a:pPr/>
              <a:t>32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274638"/>
            <a:ext cx="8316912" cy="2649537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   11.Применяя правило левой руки,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</a:t>
            </a:r>
            <a:r>
              <a:rPr lang="ru-RU" sz="3200">
                <a:solidFill>
                  <a:schemeClr val="bg1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6804025" y="2924175"/>
            <a:ext cx="0" cy="2303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643438" y="3357563"/>
            <a:ext cx="5032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580063" y="3357563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6877050" y="2924175"/>
            <a:ext cx="360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516688" y="4724400"/>
            <a:ext cx="288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900113" y="5445125"/>
            <a:ext cx="74882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FFFF00"/>
                </a:solidFill>
                <a:latin typeface="Times New Roman" pitchFamily="18" charset="0"/>
              </a:rPr>
              <a:t>          а) 1     б) 2     в) 3      г) 4</a:t>
            </a:r>
          </a:p>
        </p:txBody>
      </p:sp>
      <p:pic>
        <p:nvPicPr>
          <p:cNvPr id="28682" name="Picture 10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97" t="2727" r="28690" b="55240"/>
          <a:stretch>
            <a:fillRect/>
          </a:stretch>
        </p:blipFill>
        <p:spPr bwMode="auto">
          <a:xfrm>
            <a:off x="1331913" y="2708275"/>
            <a:ext cx="2160587" cy="2570163"/>
          </a:xfrm>
          <a:prstGeom prst="rect">
            <a:avLst/>
          </a:prstGeom>
          <a:noFill/>
          <a:ln w="44450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5" name="Oval 13"/>
          <p:cNvSpPr>
            <a:spLocks noChangeArrowheads="1"/>
          </p:cNvSpPr>
          <p:nvPr/>
        </p:nvSpPr>
        <p:spPr bwMode="auto">
          <a:xfrm>
            <a:off x="4643438" y="3860800"/>
            <a:ext cx="360362" cy="36036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86" name="Oval 14"/>
          <p:cNvSpPr>
            <a:spLocks noChangeArrowheads="1"/>
          </p:cNvSpPr>
          <p:nvPr/>
        </p:nvSpPr>
        <p:spPr bwMode="auto">
          <a:xfrm>
            <a:off x="5580063" y="3860800"/>
            <a:ext cx="360362" cy="36036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4643438" y="3789363"/>
            <a:ext cx="361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smtClean="0">
                <a:solidFill>
                  <a:srgbClr val="000000"/>
                </a:solidFill>
              </a:rPr>
              <a:t>+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5580063" y="3644900"/>
            <a:ext cx="504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2195513" y="6092825"/>
            <a:ext cx="935037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24EA-D3C0-4571-BB85-EEA038BC970C}" type="slidenum">
              <a:rPr lang="ru-RU">
                <a:solidFill>
                  <a:srgbClr val="000000"/>
                </a:solidFill>
              </a:rPr>
              <a:pPr/>
              <a:t>33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252413" y="0"/>
            <a:ext cx="9144001" cy="3357563"/>
          </a:xfrm>
        </p:spPr>
        <p:txBody>
          <a:bodyPr/>
          <a:lstStyle/>
          <a:p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     12.  Применяя правило левой руки,</a:t>
            </a:r>
            <a:br>
              <a:rPr lang="ru-RU" sz="3200" b="1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CC0000"/>
                </a:solidFill>
                <a:latin typeface="Times New Roman" pitchFamily="18" charset="0"/>
              </a:rPr>
              <a:t>   определи направление силы, с которой  магнитное поле будет действовать на проводник с током. Предполагаемые направления силы Ампера указаны стрелочками.</a:t>
            </a:r>
            <a:r>
              <a:rPr lang="ru-RU" sz="3200">
                <a:solidFill>
                  <a:schemeClr val="bg1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5003800" y="40052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6227763" y="2924175"/>
            <a:ext cx="0" cy="2303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300788" y="2924175"/>
            <a:ext cx="5032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859338" y="4005263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7164388" y="4005263"/>
            <a:ext cx="360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372225" y="4868863"/>
            <a:ext cx="2889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 smtClean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1187450" y="5516563"/>
            <a:ext cx="72723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smtClean="0">
                <a:solidFill>
                  <a:srgbClr val="FFFF00"/>
                </a:solidFill>
                <a:latin typeface="Times New Roman" pitchFamily="18" charset="0"/>
              </a:rPr>
              <a:t>а) 1        б) 2         в) 3         г) 4</a:t>
            </a:r>
          </a:p>
        </p:txBody>
      </p:sp>
      <p:pic>
        <p:nvPicPr>
          <p:cNvPr id="29706" name="Picture 10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66" t="5453" r="4358" b="55676"/>
          <a:stretch>
            <a:fillRect/>
          </a:stretch>
        </p:blipFill>
        <p:spPr bwMode="auto">
          <a:xfrm>
            <a:off x="1547813" y="3213100"/>
            <a:ext cx="2736850" cy="2162175"/>
          </a:xfrm>
          <a:prstGeom prst="rect">
            <a:avLst/>
          </a:prstGeom>
          <a:noFill/>
          <a:ln w="41275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3059113" y="6165850"/>
            <a:ext cx="935037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88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06AD9-5587-45EC-8765-7906D9A42A2B}" type="slidenum">
              <a:rPr lang="ru-RU">
                <a:solidFill>
                  <a:srgbClr val="000000"/>
                </a:solidFill>
              </a:rPr>
              <a:pPr/>
              <a:t>34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507413" cy="2133600"/>
          </a:xfrm>
        </p:spPr>
        <p:txBody>
          <a:bodyPr/>
          <a:lstStyle/>
          <a:p>
            <a:r>
              <a:rPr lang="ru-RU" sz="3600" b="1">
                <a:solidFill>
                  <a:srgbClr val="CC0000"/>
                </a:solidFill>
                <a:latin typeface="Times New Roman" pitchFamily="18" charset="0"/>
              </a:rPr>
              <a:t>13. Определить положение полюсов магнита, создающего магнитное поле.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23843" r="76247" b="15701"/>
          <a:stretch>
            <a:fillRect/>
          </a:stretch>
        </p:blipFill>
        <p:spPr>
          <a:xfrm>
            <a:off x="2771775" y="1916113"/>
            <a:ext cx="3776663" cy="2232025"/>
          </a:xfrm>
          <a:noFill/>
          <a:ln w="41275" cap="flat">
            <a:solidFill>
              <a:srgbClr val="FFFF00"/>
            </a:solidFill>
            <a:prstDash val="sysDot"/>
            <a:miter lim="800000"/>
            <a:headEnd/>
            <a:tailEnd/>
          </a:ln>
        </p:spPr>
      </p:pic>
      <p:pic>
        <p:nvPicPr>
          <p:cNvPr id="24580" name="Picture 4" descr="11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577850" cy="7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051050" y="4221163"/>
            <a:ext cx="63373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00"/>
                </a:solidFill>
                <a:latin typeface="Times New Roman" pitchFamily="18" charset="0"/>
              </a:rPr>
              <a:t>а) слева – северный полюс;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smtClean="0">
                <a:solidFill>
                  <a:srgbClr val="FFFF00"/>
                </a:solidFill>
                <a:latin typeface="Times New Roman" pitchFamily="18" charset="0"/>
              </a:rPr>
              <a:t>б) слева – южный полюс.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2195513" y="4868863"/>
            <a:ext cx="5616575" cy="7143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427538" y="3860800"/>
            <a:ext cx="45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0000"/>
                </a:solidFill>
              </a:rPr>
              <a:t>F</a:t>
            </a:r>
            <a:r>
              <a:rPr lang="ru-RU" b="1" smtClean="0">
                <a:solidFill>
                  <a:srgbClr val="0000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51194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B7D8-371B-4029-B243-6F6AD88E0F1F}" type="slidenum">
              <a:rPr lang="ru-RU">
                <a:solidFill>
                  <a:srgbClr val="000000"/>
                </a:solidFill>
              </a:rPr>
              <a:pPr/>
              <a:t>35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714500"/>
          </a:xfrm>
        </p:spPr>
        <p:txBody>
          <a:bodyPr/>
          <a:lstStyle/>
          <a:p>
            <a:r>
              <a:rPr lang="ru-RU" sz="3600" b="1">
                <a:solidFill>
                  <a:srgbClr val="CC0000"/>
                </a:solidFill>
                <a:latin typeface="Times New Roman" pitchFamily="18" charset="0"/>
              </a:rPr>
              <a:t>14.Определить положение полюсов магнита, создающего магнитное поле.</a:t>
            </a:r>
          </a:p>
        </p:txBody>
      </p:sp>
      <p:pic>
        <p:nvPicPr>
          <p:cNvPr id="25604" name="Picture 4" descr="11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577850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331913" y="4652963"/>
            <a:ext cx="66960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FFFF00"/>
                </a:solidFill>
                <a:latin typeface="Times New Roman" pitchFamily="18" charset="0"/>
              </a:rPr>
              <a:t>а) ближе к нам – северный полюс,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FFFF00"/>
                </a:solidFill>
                <a:latin typeface="Times New Roman" pitchFamily="18" charset="0"/>
              </a:rPr>
              <a:t>б) ближе к нам – южный полюс.</a:t>
            </a:r>
          </a:p>
        </p:txBody>
      </p:sp>
      <p:pic>
        <p:nvPicPr>
          <p:cNvPr id="25607" name="Picture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75" y="1844675"/>
            <a:ext cx="4032250" cy="2765425"/>
          </a:xfrm>
          <a:noFill/>
          <a:ln w="44450" cap="flat">
            <a:solidFill>
              <a:srgbClr val="FFFF00"/>
            </a:solidFill>
            <a:prstDash val="sysDot"/>
            <a:miter lim="800000"/>
            <a:headEnd/>
            <a:tailEnd/>
          </a:ln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258888" y="5949950"/>
            <a:ext cx="6337300" cy="714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4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Сила, действующая на заряд в магнитном поле</a:t>
            </a:r>
            <a:endParaRPr lang="ru-RU" sz="2600" dirty="0">
              <a:latin typeface="Arial Narrow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142984"/>
            <a:ext cx="864399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Сила Лоренца –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сила, с которой магнитное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поле действует на движущийся в нем заряд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301625" y="1624013"/>
          <a:ext cx="2435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6" name="Формула" r:id="rId4" imgW="1371600" imgH="291960" progId="Equation.3">
                  <p:embed/>
                </p:oleObj>
              </mc:Choice>
              <mc:Fallback>
                <p:oleObj name="Формула" r:id="rId4" imgW="1371600" imgH="291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624013"/>
                        <a:ext cx="2435225" cy="46037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57158" y="2285992"/>
          <a:ext cx="3929090" cy="2286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7" name="Формула" r:id="rId6" imgW="2489040" imgH="1523880" progId="Equation.3">
                  <p:embed/>
                </p:oleObj>
              </mc:Choice>
              <mc:Fallback>
                <p:oleObj name="Формула" r:id="rId6" imgW="2489040" imgH="15238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2285992"/>
                        <a:ext cx="3929090" cy="22860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85720" y="4786322"/>
            <a:ext cx="8501122" cy="17859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Если ладонь левой руки расположить так, чтобы магнитные линии входили в нее, а четыре вытянутых пальца направить по направлению движения положительного заряда, то отставленный на 90</a:t>
            </a:r>
            <a:r>
              <a:rPr lang="ru-RU" sz="2400" baseline="30000" dirty="0" smtClean="0">
                <a:latin typeface="Arial Narrow" pitchFamily="34" charset="0"/>
              </a:rPr>
              <a:t>0</a:t>
            </a:r>
            <a:r>
              <a:rPr lang="ru-RU" sz="2400" dirty="0" smtClean="0">
                <a:latin typeface="Arial Narrow" pitchFamily="34" charset="0"/>
              </a:rPr>
              <a:t> большой палец покажет направление силы Лоренца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30724" name="Picture 4" descr="F:\image021.jpg"/>
          <p:cNvPicPr>
            <a:picLocks noChangeAspect="1" noChangeArrowheads="1"/>
          </p:cNvPicPr>
          <p:nvPr/>
        </p:nvPicPr>
        <p:blipFill>
          <a:blip r:embed="rId8" cstate="print"/>
          <a:srcRect l="61916" b="51555"/>
          <a:stretch>
            <a:fillRect/>
          </a:stretch>
        </p:blipFill>
        <p:spPr bwMode="auto">
          <a:xfrm>
            <a:off x="5468426" y="2071678"/>
            <a:ext cx="2932608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Движение заряженных частиц в однородном магнитном поле</a:t>
            </a:r>
            <a:endParaRPr lang="ru-RU" sz="2600" dirty="0">
              <a:latin typeface="Arial Narrow" pitchFamily="34" charset="0"/>
            </a:endParaRPr>
          </a:p>
        </p:txBody>
      </p:sp>
      <p:pic>
        <p:nvPicPr>
          <p:cNvPr id="31746" name="Picture 2" descr="F:\image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09" t="52034" r="52102"/>
          <a:stretch>
            <a:fillRect/>
          </a:stretch>
        </p:blipFill>
        <p:spPr bwMode="auto">
          <a:xfrm>
            <a:off x="214282" y="1142984"/>
            <a:ext cx="2500330" cy="1909748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714612" y="1142984"/>
            <a:ext cx="6143668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Сила Лоренца всегда перпендикулярна вектору скорости, поэтому заряженная частица, влетевшая в однородное магнитное поле перпендикулярно его магнитным линиям, движется равномерно по окружности</a:t>
            </a:r>
            <a:endParaRPr lang="ru-RU" sz="2400" dirty="0">
              <a:latin typeface="Arial Narrow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00034" y="3071810"/>
          <a:ext cx="2500330" cy="3429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9" name="Формула" r:id="rId5" imgW="1396800" imgH="2501640" progId="Equation.3">
                  <p:embed/>
                </p:oleObj>
              </mc:Choice>
              <mc:Fallback>
                <p:oleObj name="Формула" r:id="rId5" imgW="1396800" imgH="250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3071810"/>
                        <a:ext cx="2500330" cy="34290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8" name="Picture 4" descr="F:\image0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22" t="53349"/>
          <a:stretch>
            <a:fillRect/>
          </a:stretch>
        </p:blipFill>
        <p:spPr bwMode="auto">
          <a:xfrm>
            <a:off x="6286512" y="3714752"/>
            <a:ext cx="2629461" cy="2357454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3000332" y="3786190"/>
            <a:ext cx="3214742" cy="2786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latin typeface="Arial Narrow" pitchFamily="34" charset="0"/>
              </a:rPr>
              <a:t>Если заряженная частица влетает в магнитное поле под углом к магнитным линиям, то она станет двигаться по винтовой линии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14414" y="0"/>
            <a:ext cx="7929586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Графическое представление магнитного поля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5008" y="1142984"/>
            <a:ext cx="3114668" cy="24288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Arial Narrow" pitchFamily="34" charset="0"/>
              </a:rPr>
              <a:t>Силовые линии магнитного поля охватывают траекторию движущихся электрических зарядов и проводники с током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16386" name="Picture 2" descr="C:\Documents and Settings\111\Рабочий стол\Flash_1\Электродинамика\Магнитное поле\рисунки\lineforce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142984"/>
            <a:ext cx="5500726" cy="2928958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4357694"/>
            <a:ext cx="5429288" cy="157163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dirty="0" smtClean="0">
                <a:latin typeface="Arial Narrow" pitchFamily="34" charset="0"/>
              </a:rPr>
              <a:t>Магнитное поле изображают графически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 посредством силовых магнитных линий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dirty="0" smtClean="0">
                <a:latin typeface="Arial Narrow" pitchFamily="34" charset="0"/>
              </a:rPr>
              <a:t> (по ним располагаются железные опилки или оси магнитных стрелок)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16387" name="Picture 3" descr="C:\Documents and Settings\111\Рабочий стол\Flash_1\Электродинамика\Магнитное поле\рисунки\правило правого винт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EE8F5"/>
              </a:clrFrom>
              <a:clrTo>
                <a:srgbClr val="CEE8F5">
                  <a:alpha val="0"/>
                </a:srgbClr>
              </a:clrTo>
            </a:clrChange>
          </a:blip>
          <a:srcRect l="6806" t="4215" r="52945" b="30378"/>
          <a:stretch>
            <a:fillRect/>
          </a:stretch>
        </p:blipFill>
        <p:spPr bwMode="auto">
          <a:xfrm>
            <a:off x="6000760" y="3429000"/>
            <a:ext cx="2571768" cy="3136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1714488"/>
            <a:ext cx="3829048" cy="44116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Arial Narrow" pitchFamily="34" charset="0"/>
              </a:rPr>
              <a:t>Если направление поступательного движения буравчика совпадает с направлением тока в проводнике, то направление вращения ручки буравчика совпадает с направлением линий магнитного поля тока</a:t>
            </a:r>
            <a:endParaRPr lang="ru-RU" sz="2800" dirty="0">
              <a:latin typeface="Arial Narrow" pitchFamily="34" charset="0"/>
            </a:endParaRPr>
          </a:p>
        </p:txBody>
      </p:sp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072230" cy="85725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Правило буравчика</a:t>
            </a:r>
            <a:endParaRPr lang="ru-RU" sz="3200" dirty="0">
              <a:latin typeface="Arial Narrow" pitchFamily="34" charset="0"/>
            </a:endParaRPr>
          </a:p>
        </p:txBody>
      </p:sp>
      <p:pic>
        <p:nvPicPr>
          <p:cNvPr id="17410" name="Picture 2" descr="C:\Documents and Settings\111\Рабочий стол\Flash_1\Электродинамика\Магнитное поле\рисунки\правило правого винт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EE8F5"/>
              </a:clrFrom>
              <a:clrTo>
                <a:srgbClr val="CEE8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785926"/>
            <a:ext cx="450059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6" t="20040" r="20016" b="17064"/>
          <a:stretch/>
        </p:blipFill>
        <p:spPr bwMode="auto">
          <a:xfrm>
            <a:off x="1115616" y="1124744"/>
            <a:ext cx="7180392" cy="545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4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3"/>
            <a:ext cx="8501122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Для исследования магнитного поля используют рамку с током</a:t>
            </a:r>
          </a:p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(проводники, подводящие к контуру ток, располагаются вплотную друг к другу, для того, чтобы их собственные поля скомпенсировали друг друга и не оказывали влияния на исследуемое поле )</a:t>
            </a:r>
          </a:p>
          <a:p>
            <a:pPr algn="ctr">
              <a:buNone/>
            </a:pPr>
            <a:endParaRPr lang="ru-RU" sz="2400" dirty="0">
              <a:latin typeface="Arial Narrow" pitchFamily="34" charset="0"/>
            </a:endParaRPr>
          </a:p>
        </p:txBody>
      </p:sp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85852" y="0"/>
            <a:ext cx="785814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Магнитное поле обнаруживается по действию на ток (движущиеся заряды)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18435" name="Picture 3" descr="H:\Безымянный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786058"/>
            <a:ext cx="4432318" cy="2915689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357818" y="2928934"/>
            <a:ext cx="3429024" cy="3643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85720" y="5643578"/>
            <a:ext cx="4929222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На рамку действуют равные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по модулю и </a:t>
            </a:r>
            <a:r>
              <a:rPr kumimoji="0" lang="ru-RU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антинаправленные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силы Ампера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286380" y="2928934"/>
            <a:ext cx="3571900" cy="35719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Сила Ампера </a:t>
            </a:r>
            <a:r>
              <a:rPr lang="ru-RU" sz="2400" dirty="0" smtClean="0">
                <a:latin typeface="Arial Narrow" pitchFamily="34" charset="0"/>
              </a:rPr>
              <a:t>– сила, действующая на проводник с током, помещенный в магнитное поле</a:t>
            </a: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pic>
        <p:nvPicPr>
          <p:cNvPr id="19458" name="Picture 2" descr="C:\Documents and Settings\111\Рабочий стол\Flash_1\Электродинамика\Магнитное поле\рисунки\amp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E1"/>
              </a:clrFrom>
              <a:clrTo>
                <a:srgbClr val="FFFF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428736"/>
            <a:ext cx="4214832" cy="472328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0"/>
            <a:ext cx="785814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Narrow" pitchFamily="34" charset="0"/>
                <a:ea typeface="+mj-ea"/>
                <a:cs typeface="+mj-cs"/>
              </a:rPr>
              <a:t>Сила Ампера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786314" y="2143116"/>
            <a:ext cx="4000528" cy="35004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Arial Narrow" pitchFamily="34" charset="0"/>
              </a:rPr>
              <a:t>Если ладонь левой руки расположить так, чтобы магнитные линии входили в нее, а четыре вытянутых пальца направить по току в проводнике, то отставленный на 90</a:t>
            </a:r>
            <a:r>
              <a:rPr lang="ru-RU" sz="2400" baseline="30000" dirty="0" smtClean="0">
                <a:latin typeface="Arial Narrow" pitchFamily="34" charset="0"/>
              </a:rPr>
              <a:t>0</a:t>
            </a:r>
            <a:r>
              <a:rPr lang="ru-RU" sz="2400" dirty="0" smtClean="0">
                <a:latin typeface="Arial Narrow" pitchFamily="34" charset="0"/>
              </a:rPr>
              <a:t> большой палец покажет направление силы Ампера</a:t>
            </a: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Безымянный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1214422"/>
            <a:ext cx="3643338" cy="2396678"/>
          </a:xfrm>
          <a:prstGeom prst="rect">
            <a:avLst/>
          </a:prstGeom>
          <a:noFill/>
        </p:spPr>
      </p:pic>
      <p:pic>
        <p:nvPicPr>
          <p:cNvPr id="5" name="Picture 2" descr="C:\Documents and Settings\111\Рабочий стол\Flash_1\Электродинамика\Магнитное поле\рисунки\s044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1308375" cy="978010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286116" y="1142984"/>
            <a:ext cx="5572164" cy="2357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Силы создадут максимальный вращающий момент М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max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, под действием которого рамка повернется на 90</a:t>
            </a:r>
            <a:r>
              <a:rPr kumimoji="0" lang="ru-RU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0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и расположится так, чтобы ее плоскость оказалась перпендикулярной силовым линиям магнитного поля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20" y="3500438"/>
            <a:ext cx="8572560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При изменении силы тока в рамке или ее площади, изменится и момент сил, вращающий рамку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28596" y="4500570"/>
          <a:ext cx="2000264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Формула" r:id="rId5" imgW="977760" imgH="558720" progId="Equation.3">
                  <p:embed/>
                </p:oleObj>
              </mc:Choice>
              <mc:Fallback>
                <p:oleObj name="Формула" r:id="rId5" imgW="977760" imgH="5587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4500570"/>
                        <a:ext cx="2000264" cy="107157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643174" y="4286256"/>
            <a:ext cx="6215106" cy="221457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Индукция магнитного поля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dirty="0" smtClean="0">
                <a:latin typeface="Arial Narrow" pitchFamily="34" charset="0"/>
              </a:rPr>
              <a:t>– величина, равная отношению максимального момента сил, вращающего рамку с током в этом поле, к силе тока в рамке и ее площади</a:t>
            </a: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1252</Words>
  <Application>Microsoft Office PowerPoint</Application>
  <PresentationFormat>Экран (4:3)</PresentationFormat>
  <Paragraphs>145</Paragraphs>
  <Slides>37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Тема Office</vt:lpstr>
      <vt:lpstr>Оформление по умолчанию</vt:lpstr>
      <vt:lpstr>Формула</vt:lpstr>
      <vt:lpstr>Магнитное поле и его свойства СИЛА  АМПЕРА </vt:lpstr>
      <vt:lpstr>Магнитное поле – это форма материи, окружающая движущиеся электрические заряды (является составной частью электромагнитного поля)</vt:lpstr>
      <vt:lpstr>Свойства магнитного поля</vt:lpstr>
      <vt:lpstr>Магнитное поле изображают графически  посредством силовых магнитных линий  (по ним располагаются железные опилки или оси магнитных стрелок)</vt:lpstr>
      <vt:lpstr>Правило буравчика</vt:lpstr>
      <vt:lpstr>Презентация PowerPoint</vt:lpstr>
      <vt:lpstr>Сила Ампера – сила, действующая на проводник с током, помещенный в магнитное поле</vt:lpstr>
      <vt:lpstr>Презентация PowerPoint</vt:lpstr>
      <vt:lpstr>Индукция магнитного поля – величина, равная отношению максимального момента сил, вращающего рамку с током в этом поле, к силе тока в рамке и ее площади</vt:lpstr>
      <vt:lpstr>Индукция магнитного поля – величина, равная отношению максимальной силы Ампера, действующей на проводник с током в магнитном поле, к силе тока в этом проводнике и его длине в магнитном поле</vt:lpstr>
      <vt:lpstr>Индукция магнитного поля –  силовая характеристика поля</vt:lpstr>
      <vt:lpstr>Магнитное поле прямого тока</vt:lpstr>
      <vt:lpstr>Индукция магнитного поля кругового тока</vt:lpstr>
      <vt:lpstr>Взаимодействие параллельных токов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1.Определить направление силы Ампера:</vt:lpstr>
      <vt:lpstr>2.Определить направление силы Ампера:</vt:lpstr>
      <vt:lpstr>3.Определить направление силы Ампера:</vt:lpstr>
      <vt:lpstr>4.Определить направление силы Ампера:</vt:lpstr>
      <vt:lpstr> 5. Как изменится сила Ампера, действующая на прямолинейный проводник с током в однородном м.п. при увеличении индукции магнитного поля  в 3 раза? Проводник расположен перпендикулярно вектору индукции. </vt:lpstr>
      <vt:lpstr>  6. Как изменится сила Ампера, действующая на прямолинейный проводник с током в однородном магнитном поле, при уменьшении силы тока в проводнике в 2 раза? Проводник расположен перпендикулярно вектору индукции. </vt:lpstr>
      <vt:lpstr>        7. Проводник с током помещен в магнитное       поле с индукцией В. По проводнику течет  ток I. Как изменится модуль силы Ампера, если положение проводника относительно магнитных линий изменяется – сначала проводник был расположен параллельно линиям индукции, потом его расположили под углом 300 к линиям индукции, а потом его расположили перпендикулярно линиям индукции. </vt:lpstr>
      <vt:lpstr>     8. Как изменится сила Ампера, действующая на прямолинейный проводник с током в однородном магнитном поле, при увеличении индукции магнитного поля в 3 раза и увеличении силы тока в 3 раза? Проводник расположен перпендикулярно вектору индукции. </vt:lpstr>
      <vt:lpstr>   9. Применяя правило левой руки,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 </vt:lpstr>
      <vt:lpstr>       10.Применяя правило левой руки,   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 </vt:lpstr>
      <vt:lpstr>      11.Применяя правило левой руки, определи направление силы, с которой магнитное поле будет действовать на проводник с током. Предполагаемые направления силы Ампера указаны стрелочками. </vt:lpstr>
      <vt:lpstr>        12.  Применяя правило левой руки,    определи направление силы, с которой  магнитное поле будет действовать на проводник с током. Предполагаемые направления силы Ампера указаны стрелочками. </vt:lpstr>
      <vt:lpstr>13. Определить положение полюсов магнита, создающего магнитное поле.</vt:lpstr>
      <vt:lpstr>14.Определить положение полюсов магнита, создающего магнитное поле.</vt:lpstr>
      <vt:lpstr>Сила, действующая на заряд в магнитном поле</vt:lpstr>
      <vt:lpstr>Движение заряженных частиц в однородном магнитном поле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Шевчук</dc:creator>
  <cp:lastModifiedBy>Smart</cp:lastModifiedBy>
  <cp:revision>93</cp:revision>
  <dcterms:created xsi:type="dcterms:W3CDTF">2011-09-01T10:21:53Z</dcterms:created>
  <dcterms:modified xsi:type="dcterms:W3CDTF">2020-03-18T00:54:06Z</dcterms:modified>
</cp:coreProperties>
</file>