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58" r:id="rId7"/>
    <p:sldId id="273" r:id="rId8"/>
    <p:sldId id="274" r:id="rId9"/>
    <p:sldId id="275" r:id="rId10"/>
    <p:sldId id="276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491F-AA58-44D3-828E-1FE57772CC3F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7501-F593-4AE6-BEA9-E672671846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Механика. Динамика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</a:t>
            </a:r>
            <a:r>
              <a:rPr lang="ru-RU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механике</a:t>
            </a:r>
            <a:endParaRPr lang="ru-RU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66247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Кубанский государственный университет</a:t>
            </a:r>
          </a:p>
          <a:p>
            <a:r>
              <a:rPr lang="ru-RU" sz="2400" dirty="0" smtClean="0"/>
              <a:t>Преподаватель: Пурунова Анна Михайловна</a:t>
            </a:r>
            <a:endParaRPr lang="ru-RU" sz="2400" dirty="0"/>
          </a:p>
        </p:txBody>
      </p:sp>
      <p:pic>
        <p:nvPicPr>
          <p:cNvPr id="1026" name="Picture 2" descr="Картинки по запросу kub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05000" cy="190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6237312"/>
            <a:ext cx="1998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Краснодар, 2019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394377" y="190584"/>
                <a:ext cx="8352928" cy="444951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179388" algn="just">
                  <a:buNone/>
                </a:pPr>
                <a:r>
                  <a:rPr lang="ru-RU" dirty="0" smtClean="0"/>
                  <a:t>К силам упругости относятся:</a:t>
                </a:r>
              </a:p>
              <a:p>
                <a:pPr marL="0" indent="0" algn="just">
                  <a:buFontTx/>
                  <a:buChar char="-"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сила давления на опору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д</m:t>
                            </m:r>
                          </m:sub>
                        </m:sSub>
                      </m:e>
                    </m:acc>
                  </m:oMath>
                </a14:m>
                <a:r>
                  <a:rPr lang="ru-RU" dirty="0" smtClean="0"/>
                  <a:t> (</a:t>
                </a:r>
                <a:r>
                  <a:rPr lang="ru-RU" dirty="0"/>
                  <a:t>приложе­на к опоре </a:t>
                </a:r>
                <a:r>
                  <a:rPr lang="ru-RU" dirty="0" smtClean="0"/>
                  <a:t>(или нити) и </a:t>
                </a:r>
                <a:r>
                  <a:rPr lang="ru-RU" dirty="0"/>
                  <a:t>направлена перпендикуляр­но поверхности </a:t>
                </a:r>
                <a:r>
                  <a:rPr lang="ru-RU" dirty="0" smtClean="0"/>
                  <a:t>опоры (или вдоль нити), вызывает деформацию опоры);</a:t>
                </a:r>
              </a:p>
              <a:p>
                <a:pPr marL="0" indent="0" algn="just">
                  <a:buFontTx/>
                  <a:buChar char="-"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сила нормальной реакции опоры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ru-RU" dirty="0" smtClean="0"/>
                  <a:t> (приложена к телу и направлена перпендикулярно поверхности опоры, возникает со </a:t>
                </a:r>
                <a:r>
                  <a:rPr lang="ru-RU" dirty="0"/>
                  <a:t>стороны опоры </a:t>
                </a:r>
                <a:r>
                  <a:rPr lang="ru-RU" dirty="0" smtClean="0"/>
                  <a:t>в ответ на силу давления);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4377" y="190584"/>
                <a:ext cx="8352928" cy="4449516"/>
              </a:xfrm>
              <a:blipFill rotWithShape="0">
                <a:blip r:embed="rId3"/>
                <a:stretch>
                  <a:fillRect l="-1752" t="-2740" r="-1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6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926555" y="4797152"/>
            <a:ext cx="5165725" cy="2347913"/>
            <a:chOff x="2839" y="5279"/>
            <a:chExt cx="5929" cy="2863"/>
          </a:xfrm>
        </p:grpSpPr>
        <p:sp>
          <p:nvSpPr>
            <p:cNvPr id="5" name="AutoShape 26"/>
            <p:cNvSpPr>
              <a:spLocks noChangeArrowheads="1"/>
            </p:cNvSpPr>
            <p:nvPr/>
          </p:nvSpPr>
          <p:spPr bwMode="auto">
            <a:xfrm rot="5400000" flipH="1" flipV="1">
              <a:off x="7011" y="5548"/>
              <a:ext cx="1113" cy="2400"/>
            </a:xfrm>
            <a:prstGeom prst="rtTriangl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27" descr="Светлый диагональный 2"/>
            <p:cNvSpPr>
              <a:spLocks noChangeArrowheads="1"/>
            </p:cNvSpPr>
            <p:nvPr/>
          </p:nvSpPr>
          <p:spPr bwMode="auto">
            <a:xfrm rot="-1461250">
              <a:off x="7583" y="6161"/>
              <a:ext cx="564" cy="417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H="1" flipV="1">
              <a:off x="7667" y="5952"/>
              <a:ext cx="282" cy="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 flipH="1" flipV="1">
              <a:off x="7994" y="6590"/>
              <a:ext cx="282" cy="55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sm" len="lg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30"/>
            <p:cNvSpPr>
              <a:spLocks noChangeShapeType="1"/>
            </p:cNvSpPr>
            <p:nvPr/>
          </p:nvSpPr>
          <p:spPr bwMode="auto">
            <a:xfrm>
              <a:off x="7436" y="5470"/>
              <a:ext cx="1080" cy="217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7667" y="5709"/>
              <a:ext cx="45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8079" y="6603"/>
              <a:ext cx="5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33"/>
            <p:cNvSpPr>
              <a:spLocks noChangeArrowheads="1"/>
            </p:cNvSpPr>
            <p:nvPr/>
          </p:nvSpPr>
          <p:spPr bwMode="auto">
            <a:xfrm>
              <a:off x="2839" y="6748"/>
              <a:ext cx="2259" cy="55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34" descr="Светлый диагональный 2"/>
            <p:cNvSpPr>
              <a:spLocks noChangeArrowheads="1"/>
            </p:cNvSpPr>
            <p:nvPr/>
          </p:nvSpPr>
          <p:spPr bwMode="auto">
            <a:xfrm>
              <a:off x="3545" y="6330"/>
              <a:ext cx="847" cy="418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rgbClr val="FFFFFF"/>
              </a:bgClr>
            </a:patt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3966" y="6805"/>
              <a:ext cx="1" cy="8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oval" w="sm" len="sm"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3960" y="5279"/>
              <a:ext cx="3" cy="250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7"/>
            <p:cNvSpPr>
              <a:spLocks noChangeShapeType="1"/>
            </p:cNvSpPr>
            <p:nvPr/>
          </p:nvSpPr>
          <p:spPr bwMode="auto">
            <a:xfrm>
              <a:off x="3960" y="5870"/>
              <a:ext cx="3" cy="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sm" len="lg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3890" y="7346"/>
              <a:ext cx="5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Text Box 39"/>
            <p:cNvSpPr txBox="1">
              <a:spLocks noChangeArrowheads="1"/>
            </p:cNvSpPr>
            <p:nvPr/>
          </p:nvSpPr>
          <p:spPr bwMode="auto">
            <a:xfrm>
              <a:off x="3902" y="5813"/>
              <a:ext cx="458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 Box 40"/>
            <p:cNvSpPr txBox="1">
              <a:spLocks noChangeArrowheads="1"/>
            </p:cNvSpPr>
            <p:nvPr/>
          </p:nvSpPr>
          <p:spPr bwMode="auto">
            <a:xfrm>
              <a:off x="5239" y="7724"/>
              <a:ext cx="1270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424936" cy="5472608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/>
                  <a:t>-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сила </a:t>
                </a:r>
                <a:r>
                  <a:rPr lang="ru-RU" dirty="0">
                    <a:solidFill>
                      <a:srgbClr val="C00000"/>
                    </a:solidFill>
                  </a:rPr>
                  <a:t>натяжения нити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ru-RU" dirty="0"/>
                  <a:t> (приложена к телу и направлена вдоль нити от тела, возникает в ответ на силу давления тела на нить</a:t>
                </a:r>
                <a:r>
                  <a:rPr lang="ru-RU" dirty="0" smtClean="0"/>
                  <a:t>).</a:t>
                </a:r>
                <a:endParaRPr lang="ru-RU" dirty="0"/>
              </a:p>
              <a:p>
                <a:pPr marL="0" indent="179388" algn="just">
                  <a:buNone/>
                </a:pPr>
                <a:endParaRPr lang="ru-RU" dirty="0" smtClean="0">
                  <a:solidFill>
                    <a:srgbClr val="C00000"/>
                  </a:solidFill>
                </a:endParaRPr>
              </a:p>
              <a:p>
                <a:pPr marL="0" indent="179388" algn="just">
                  <a:buNone/>
                </a:pPr>
                <a:endParaRPr lang="ru-RU" dirty="0">
                  <a:solidFill>
                    <a:srgbClr val="C00000"/>
                  </a:solidFill>
                </a:endParaRPr>
              </a:p>
              <a:p>
                <a:pPr marL="0" indent="179388" algn="just">
                  <a:buNone/>
                </a:pPr>
                <a:endParaRPr lang="ru-RU" dirty="0" smtClean="0">
                  <a:solidFill>
                    <a:srgbClr val="C00000"/>
                  </a:solidFill>
                </a:endParaRPr>
              </a:p>
              <a:p>
                <a:pPr marL="0" indent="179388" algn="just">
                  <a:buNone/>
                </a:pPr>
                <a:endParaRPr lang="ru-RU" dirty="0" smtClean="0"/>
              </a:p>
              <a:p>
                <a:pPr marL="0" indent="179388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Невесомая нерастяжимая </a:t>
                </a:r>
                <a:r>
                  <a:rPr lang="ru-RU" dirty="0" smtClean="0"/>
                  <a:t>нить – нить, изменение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длины и массу </a:t>
                </a:r>
                <a:r>
                  <a:rPr lang="ru-RU" dirty="0" smtClean="0"/>
                  <a:t>которой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можно не учитывать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424936" cy="5472608"/>
              </a:xfrm>
              <a:blipFill>
                <a:blip r:embed="rId3"/>
                <a:stretch>
                  <a:fillRect l="-1881" t="-1225" r="-1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2"/>
          <a:stretch/>
        </p:blipFill>
        <p:spPr>
          <a:xfrm>
            <a:off x="1619672" y="2780928"/>
            <a:ext cx="5875623" cy="223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424936" cy="5472608"/>
              </a:xfrm>
            </p:spPr>
            <p:txBody>
              <a:bodyPr>
                <a:normAutofit/>
              </a:bodyPr>
              <a:lstStyle/>
              <a:p>
                <a:pPr marL="0" indent="176213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Сила трения </a:t>
                </a:r>
                <a:r>
                  <a:rPr lang="ru-RU" dirty="0" smtClean="0"/>
                  <a:t>– это сила, кото­рая возникает </a:t>
                </a:r>
                <a:r>
                  <a:rPr lang="ru-RU" dirty="0"/>
                  <a:t>при относительном </a:t>
                </a:r>
                <a:r>
                  <a:rPr lang="ru-RU" dirty="0">
                    <a:solidFill>
                      <a:srgbClr val="C00000"/>
                    </a:solidFill>
                  </a:rPr>
                  <a:t>перемещении</a:t>
                </a:r>
                <a:r>
                  <a:rPr lang="ru-RU" dirty="0"/>
                  <a:t> двух твёрдых тел, находящихся  в </a:t>
                </a:r>
                <a:r>
                  <a:rPr lang="ru-RU" dirty="0">
                    <a:solidFill>
                      <a:srgbClr val="C00000"/>
                    </a:solidFill>
                  </a:rPr>
                  <a:t>контакте</a:t>
                </a:r>
                <a:r>
                  <a:rPr lang="ru-RU" dirty="0"/>
                  <a:t> друг с другом, или при наличии </a:t>
                </a:r>
                <a:r>
                  <a:rPr lang="ru-RU" dirty="0">
                    <a:solidFill>
                      <a:srgbClr val="C00000"/>
                    </a:solidFill>
                  </a:rPr>
                  <a:t>тенденции</a:t>
                </a:r>
                <a:r>
                  <a:rPr lang="ru-RU" dirty="0"/>
                  <a:t> к </a:t>
                </a:r>
                <a:r>
                  <a:rPr lang="ru-RU" dirty="0" smtClean="0"/>
                  <a:t>перемещению.</a:t>
                </a:r>
              </a:p>
              <a:p>
                <a:pPr marL="0" indent="1762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dirty="0" smtClean="0"/>
              </a:p>
              <a:p>
                <a:pPr marL="0" indent="176213" algn="just">
                  <a:buNone/>
                </a:pPr>
                <a:r>
                  <a:rPr lang="ru-RU" dirty="0" smtClean="0"/>
                  <a:t>где </a:t>
                </a:r>
                <a:r>
                  <a:rPr lang="en-US" i="1" dirty="0" smtClean="0"/>
                  <a:t>N</a:t>
                </a:r>
                <a:r>
                  <a:rPr lang="ru-RU" i="1" dirty="0" smtClean="0"/>
                  <a:t> </a:t>
                </a:r>
                <a:r>
                  <a:rPr lang="ru-RU" dirty="0" smtClean="0"/>
                  <a:t>– сила нормальной реакции опоры,</a:t>
                </a:r>
              </a:p>
              <a:p>
                <a:pPr marL="0" indent="176213" algn="just">
                  <a:buNone/>
                </a:pPr>
                <a:r>
                  <a:rPr lang="ru-RU" i="1" dirty="0"/>
                  <a:t>	</a:t>
                </a:r>
                <a:r>
                  <a:rPr lang="el-GR" i="1" dirty="0" smtClean="0"/>
                  <a:t>μ</a:t>
                </a:r>
                <a:r>
                  <a:rPr lang="ru-RU" i="1" dirty="0" smtClean="0"/>
                  <a:t> – </a:t>
                </a:r>
                <a:r>
                  <a:rPr lang="ru-RU" dirty="0" smtClean="0"/>
                  <a:t>коэффициент трения</a:t>
                </a: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424936" cy="5472608"/>
              </a:xfrm>
              <a:blipFill>
                <a:blip r:embed="rId3"/>
                <a:stretch>
                  <a:fillRect l="-1881" t="-1448" r="-1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3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0" name="Picture 2" descr="Картинки по запросу сила тр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98" y="4797152"/>
            <a:ext cx="3328698" cy="19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Картинки по запросу ньют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54700"/>
            <a:ext cx="2520280" cy="26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67543" y="1196752"/>
                <a:ext cx="8520881" cy="554461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176213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Силы гравитации </a:t>
                </a:r>
                <a:r>
                  <a:rPr lang="ru-RU" dirty="0" smtClean="0"/>
                  <a:t>(</a:t>
                </a:r>
                <a:r>
                  <a:rPr lang="ru-RU" dirty="0"/>
                  <a:t>силы </a:t>
                </a:r>
                <a:r>
                  <a:rPr lang="ru-RU" dirty="0">
                    <a:solidFill>
                      <a:srgbClr val="C00000"/>
                    </a:solidFill>
                  </a:rPr>
                  <a:t>притяже­ния</a:t>
                </a:r>
                <a:r>
                  <a:rPr lang="ru-RU" dirty="0"/>
                  <a:t>) — это силы, с которыми </a:t>
                </a:r>
                <a:r>
                  <a:rPr lang="ru-RU" dirty="0">
                    <a:solidFill>
                      <a:srgbClr val="C00000"/>
                    </a:solidFill>
                  </a:rPr>
                  <a:t>все тела </a:t>
                </a:r>
                <a:r>
                  <a:rPr lang="ru-RU" dirty="0"/>
                  <a:t>в природе </a:t>
                </a:r>
                <a:r>
                  <a:rPr lang="ru-RU" dirty="0">
                    <a:solidFill>
                      <a:srgbClr val="C00000"/>
                    </a:solidFill>
                  </a:rPr>
                  <a:t>притягиваются</a:t>
                </a:r>
                <a:r>
                  <a:rPr lang="ru-RU" dirty="0"/>
                  <a:t> друг к другу</a:t>
                </a:r>
                <a:r>
                  <a:rPr lang="ru-RU" dirty="0" smtClean="0"/>
                  <a:t>.</a:t>
                </a:r>
                <a:endParaRPr lang="ru-RU" b="1" dirty="0"/>
              </a:p>
              <a:p>
                <a:pPr marL="0" indent="176213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Закон всемирного тяготения</a:t>
                </a:r>
                <a:r>
                  <a:rPr lang="ru-RU" dirty="0" smtClean="0"/>
                  <a:t>:</a:t>
                </a:r>
              </a:p>
              <a:p>
                <a:pPr marL="0" indent="176213" algn="just">
                  <a:buNone/>
                </a:pPr>
                <a:r>
                  <a:rPr lang="ru-RU" dirty="0"/>
                  <a:t>Силы притяжения между двумя мате­риальными точками прямо пропорцио­нальны произведению их масс и обратно пропорциональны квадрату расстояния между </a:t>
                </a:r>
                <a:r>
                  <a:rPr lang="ru-RU" dirty="0" smtClean="0"/>
                  <a:t>ними.</a:t>
                </a:r>
              </a:p>
              <a:p>
                <a:pPr marL="0" indent="1762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176213" algn="just">
                  <a:buNone/>
                  <a:tabLst>
                    <a:tab pos="6370638" algn="l"/>
                  </a:tabLst>
                </a:pPr>
                <a:r>
                  <a:rPr lang="ru-RU" dirty="0" smtClean="0"/>
                  <a:t>где </a:t>
                </a:r>
                <a:r>
                  <a:rPr lang="en-US" i="1" dirty="0" smtClean="0"/>
                  <a:t>G</a:t>
                </a:r>
                <a:r>
                  <a:rPr lang="ru-RU" i="1" dirty="0" smtClean="0"/>
                  <a:t>=6,61*10</a:t>
                </a:r>
                <a:r>
                  <a:rPr lang="ru-RU" i="1" baseline="30000" dirty="0" smtClean="0"/>
                  <a:t>-11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Н</m:t>
                    </m:r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кг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i="1" dirty="0" smtClean="0"/>
                  <a:t> – </a:t>
                </a:r>
                <a:r>
                  <a:rPr lang="ru-RU" dirty="0" smtClean="0"/>
                  <a:t>гравитационная</a:t>
                </a:r>
              </a:p>
              <a:p>
                <a:pPr marL="0" indent="176213" algn="just">
                  <a:buNone/>
                  <a:tabLst>
                    <a:tab pos="6370638" algn="l"/>
                  </a:tabLst>
                </a:pPr>
                <a:r>
                  <a:rPr lang="ru-RU" dirty="0" smtClean="0"/>
                  <a:t>постоянная,</a:t>
                </a:r>
                <a:endParaRPr lang="ru-RU" i="1" dirty="0"/>
              </a:p>
              <a:p>
                <a:pPr marL="0" indent="176213" algn="just">
                  <a:buNone/>
                  <a:tabLst>
                    <a:tab pos="722313" algn="l"/>
                  </a:tabLst>
                </a:pPr>
                <a:r>
                  <a:rPr lang="ru-RU" i="1" dirty="0" smtClean="0"/>
                  <a:t>	</a:t>
                </a:r>
                <a:r>
                  <a:rPr lang="en-US" i="1" dirty="0" smtClean="0"/>
                  <a:t>R</a:t>
                </a:r>
                <a:r>
                  <a:rPr lang="ru-RU" i="1" dirty="0" smtClean="0"/>
                  <a:t> – </a:t>
                </a:r>
                <a:r>
                  <a:rPr lang="ru-RU" dirty="0" smtClean="0"/>
                  <a:t>расстояние между телами</a:t>
                </a:r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3" y="1196752"/>
                <a:ext cx="8520881" cy="5544616"/>
              </a:xfrm>
              <a:blipFill>
                <a:blip r:embed="rId4"/>
                <a:stretch>
                  <a:fillRect l="-1360" t="-1648" r="-1432" b="-26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Формула" r:id="rId5" imgW="914400" imgH="215640" progId="Equation.3">
                  <p:embed/>
                </p:oleObj>
              </mc:Choice>
              <mc:Fallback>
                <p:oleObj name="Формула" r:id="rId5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47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424936" cy="5472608"/>
              </a:xfrm>
            </p:spPr>
            <p:txBody>
              <a:bodyPr>
                <a:normAutofit lnSpcReduction="10000"/>
              </a:bodyPr>
              <a:lstStyle/>
              <a:p>
                <a:pPr marL="0" indent="176213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Сила тяжести</a:t>
                </a:r>
                <a:r>
                  <a:rPr lang="ru-RU" dirty="0" smtClean="0"/>
                  <a:t> – сила, с </a:t>
                </a:r>
                <a:r>
                  <a:rPr lang="ru-RU" dirty="0"/>
                  <a:t>которой </a:t>
                </a:r>
                <a:r>
                  <a:rPr lang="ru-RU" dirty="0" smtClean="0">
                    <a:solidFill>
                      <a:srgbClr val="C00000"/>
                    </a:solidFill>
                  </a:rPr>
                  <a:t>планета </a:t>
                </a:r>
                <a:r>
                  <a:rPr lang="ru-RU" dirty="0">
                    <a:solidFill>
                      <a:srgbClr val="C00000"/>
                    </a:solidFill>
                  </a:rPr>
                  <a:t>притягивает  тело</a:t>
                </a:r>
                <a:r>
                  <a:rPr lang="ru-RU" dirty="0"/>
                  <a:t>. </a:t>
                </a:r>
                <a:r>
                  <a:rPr lang="ru-RU" dirty="0" smtClean="0"/>
                  <a:t>Она </a:t>
                </a:r>
                <a:r>
                  <a:rPr lang="ru-RU" dirty="0"/>
                  <a:t>приложена к телу и направлена к центру </a:t>
                </a:r>
                <a:r>
                  <a:rPr lang="ru-RU" dirty="0" smtClean="0"/>
                  <a:t>планеты.</a:t>
                </a:r>
              </a:p>
              <a:p>
                <a:pPr marL="0" indent="1762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ru-RU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ℊ</m:t>
                      </m:r>
                    </m:oMath>
                  </m:oMathPara>
                </a14:m>
                <a:endParaRPr lang="en-US" dirty="0" smtClean="0"/>
              </a:p>
              <a:p>
                <a:pPr marL="0" indent="176213" algn="just">
                  <a:buNone/>
                </a:pPr>
                <a:r>
                  <a:rPr lang="ru-RU" dirty="0" smtClean="0"/>
                  <a:t>где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масса планеты</a:t>
                </a:r>
              </a:p>
              <a:p>
                <a:pPr marL="0" indent="176213" algn="just">
                  <a:buNone/>
                </a:pPr>
                <a:r>
                  <a:rPr lang="ru-RU" dirty="0"/>
                  <a:t>	</a:t>
                </a:r>
                <a:r>
                  <a:rPr lang="en-US" i="1" dirty="0" smtClean="0"/>
                  <a:t>m</a:t>
                </a:r>
                <a:r>
                  <a:rPr lang="ru-RU" dirty="0" smtClean="0"/>
                  <a:t> – масса тела</a:t>
                </a:r>
                <a:endParaRPr lang="en-US" dirty="0" smtClean="0"/>
              </a:p>
              <a:p>
                <a:pPr marL="0" indent="176213" algn="just">
                  <a:buNone/>
                </a:pPr>
                <a:r>
                  <a:rPr lang="en-US" dirty="0"/>
                  <a:t>	</a:t>
                </a:r>
                <a:r>
                  <a:rPr lang="en-US" i="1" dirty="0" smtClean="0"/>
                  <a:t>R</a:t>
                </a:r>
                <a:r>
                  <a:rPr lang="ru-RU" dirty="0" smtClean="0"/>
                  <a:t> – радиус планеты</a:t>
                </a:r>
                <a:endParaRPr lang="en-US" dirty="0" smtClean="0"/>
              </a:p>
              <a:p>
                <a:pPr marL="0" indent="176213" algn="just">
                  <a:buNone/>
                </a:pPr>
                <a:r>
                  <a:rPr lang="en-US" dirty="0"/>
                  <a:t>	</a:t>
                </a:r>
                <a:r>
                  <a:rPr lang="en-US" i="1" dirty="0" smtClean="0"/>
                  <a:t>h</a:t>
                </a:r>
                <a:r>
                  <a:rPr lang="ru-RU" dirty="0" smtClean="0"/>
                  <a:t> – высота над поверхностью планеты</a:t>
                </a:r>
              </a:p>
              <a:p>
                <a:pPr marL="0" indent="176213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ℊ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424936" cy="5472608"/>
              </a:xfrm>
              <a:blipFill rotWithShape="1">
                <a:blip r:embed="rId3"/>
                <a:stretch>
                  <a:fillRect l="-1881" t="-2339" r="-1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Формула" r:id="rId4" imgW="914400" imgH="215640" progId="Equation.3">
                  <p:embed/>
                </p:oleObj>
              </mc:Choice>
              <mc:Fallback>
                <p:oleObj name="Формула" r:id="rId4" imgW="914400" imgH="215640" progId="Equation.3">
                  <p:embed/>
                  <p:pic>
                    <p:nvPicPr>
                      <p:cNvPr id="73" name="Объект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6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5" t="12837" r="68125" b="21711"/>
          <a:stretch/>
        </p:blipFill>
        <p:spPr>
          <a:xfrm>
            <a:off x="503879" y="3284984"/>
            <a:ext cx="1331817" cy="2145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0" t="7118" r="4099" b="25173"/>
          <a:stretch/>
        </p:blipFill>
        <p:spPr>
          <a:xfrm>
            <a:off x="6804247" y="4095074"/>
            <a:ext cx="1296145" cy="2430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9492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176213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Вес (сила веса) </a:t>
                </a:r>
                <a:r>
                  <a:rPr lang="ru-RU" dirty="0" smtClean="0"/>
                  <a:t>– </a:t>
                </a:r>
                <a:r>
                  <a:rPr lang="ru-RU" dirty="0">
                    <a:solidFill>
                      <a:srgbClr val="C00000"/>
                    </a:solidFill>
                  </a:rPr>
                  <a:t>сила</a:t>
                </a:r>
                <a:r>
                  <a:rPr lang="ru-RU" dirty="0"/>
                  <a:t>, с которой те­ло </a:t>
                </a:r>
                <a:r>
                  <a:rPr lang="ru-RU" dirty="0">
                    <a:solidFill>
                      <a:srgbClr val="C00000"/>
                    </a:solidFill>
                  </a:rPr>
                  <a:t>действует</a:t>
                </a:r>
                <a:r>
                  <a:rPr lang="ru-RU" dirty="0"/>
                  <a:t> </a:t>
                </a:r>
                <a:r>
                  <a:rPr lang="ru-RU" dirty="0">
                    <a:solidFill>
                      <a:srgbClr val="C00000"/>
                    </a:solidFill>
                  </a:rPr>
                  <a:t>на горизонтальную опору </a:t>
                </a:r>
                <a:r>
                  <a:rPr lang="ru-RU" dirty="0"/>
                  <a:t>или </a:t>
                </a:r>
                <a:r>
                  <a:rPr lang="ru-RU" dirty="0">
                    <a:solidFill>
                      <a:srgbClr val="C00000"/>
                    </a:solidFill>
                  </a:rPr>
                  <a:t>растягивает </a:t>
                </a:r>
                <a:r>
                  <a:rPr lang="ru-RU" dirty="0"/>
                  <a:t>вертикальную нить (пру­жину) в </a:t>
                </a:r>
                <a:r>
                  <a:rPr lang="ru-RU" dirty="0">
                    <a:solidFill>
                      <a:srgbClr val="C00000"/>
                    </a:solidFill>
                  </a:rPr>
                  <a:t>уравновешенном состоянии</a:t>
                </a:r>
                <a:r>
                  <a:rPr lang="ru-RU" dirty="0" smtClean="0"/>
                  <a:t>.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 smtClean="0"/>
                  <a:t>, 	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ru-RU" dirty="0" smtClean="0"/>
                  <a:t> и</a:t>
                </a:r>
                <a:r>
                  <a:rPr lang="en-US" dirty="0" smtClean="0"/>
                  <a:t>	     </a:t>
                </a: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и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</m:oMath>
                </a14:m>
                <a:r>
                  <a:rPr lang="ru-RU" dirty="0" smtClean="0"/>
                  <a:t>:	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</m:t>
                    </m:r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ℊ</m:t>
                        </m:r>
                      </m:e>
                    </m:acc>
                  </m:oMath>
                </a14:m>
                <a:r>
                  <a:rPr lang="ru-RU" dirty="0" smtClean="0"/>
                  <a:t>, то 	</a:t>
                </a:r>
                <a:r>
                  <a:rPr lang="en-US" dirty="0" smtClean="0"/>
                  <a:t>     	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↑↓</m:t>
                    </m:r>
                    <m:acc>
                      <m:accPr>
                        <m:chr m:val="⃗"/>
                        <m:ctrlPr>
                          <a:rPr lang="ru-RU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ℊ</m:t>
                        </m:r>
                      </m:e>
                    </m:acc>
                  </m:oMath>
                </a14:m>
                <a:r>
                  <a:rPr lang="ru-RU" dirty="0" smtClean="0"/>
                  <a:t>, то</a:t>
                </a:r>
              </a:p>
              <a:p>
                <a:pPr marL="0" indent="176213" algn="just">
                  <a:spcBef>
                    <a:spcPts val="0"/>
                  </a:spcBef>
                  <a:buNone/>
                </a:pPr>
                <a:r>
                  <a:rPr lang="ru-RU" dirty="0"/>
                  <a:t>	</a:t>
                </a:r>
                <a:r>
                  <a:rPr lang="ru-RU" dirty="0" smtClean="0"/>
                  <a:t>		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</m:t>
                    </m:r>
                  </m:oMath>
                </a14:m>
                <a:r>
                  <a:rPr lang="ru-RU" dirty="0" smtClean="0"/>
                  <a:t>	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</m:t>
                    </m:r>
                  </m:oMath>
                </a14:m>
                <a:endParaRPr lang="en-US" dirty="0" smtClean="0"/>
              </a:p>
              <a:p>
                <a:pPr marL="0" indent="176213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176213" algn="just">
                  <a:spcBef>
                    <a:spcPts val="0"/>
                  </a:spcBef>
                  <a:buNone/>
                </a:pPr>
                <a:endParaRPr lang="en-US" dirty="0" smtClean="0"/>
              </a:p>
              <a:p>
                <a:pPr marL="0" indent="176213" algn="just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176213" algn="just">
                  <a:spcBef>
                    <a:spcPts val="0"/>
                  </a:spcBef>
                  <a:buNone/>
                </a:pPr>
                <a:endParaRPr lang="ru-RU" dirty="0" smtClean="0"/>
              </a:p>
              <a:p>
                <a:pPr marL="0" indent="176213" algn="just">
                  <a:spcBef>
                    <a:spcPts val="0"/>
                  </a:spcBef>
                  <a:buNone/>
                </a:pPr>
                <a:endParaRPr lang="en-US" sz="300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Если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ℊ</m:t>
                    </m:r>
                  </m:oMath>
                </a14:m>
                <a:r>
                  <a:rPr lang="ru-RU" dirty="0" smtClean="0"/>
                  <a:t>,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то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(состояние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ru-RU" dirty="0" smtClean="0"/>
                  <a:t>невесомости)</a:t>
                </a: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949280"/>
              </a:xfrm>
              <a:blipFill rotWithShape="0">
                <a:blip r:embed="rId5"/>
                <a:stretch>
                  <a:fillRect l="-1639" t="-2664" r="-1639" b="-28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Формула" r:id="rId6" imgW="914400" imgH="215640" progId="Equation.3">
                  <p:embed/>
                </p:oleObj>
              </mc:Choice>
              <mc:Fallback>
                <p:oleObj name="Формула" r:id="rId6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0" t="18055" r="33699" b="16493"/>
          <a:stretch/>
        </p:blipFill>
        <p:spPr>
          <a:xfrm>
            <a:off x="3610745" y="4136564"/>
            <a:ext cx="1393303" cy="2244764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699792" y="3140968"/>
            <a:ext cx="0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68144" y="3140968"/>
            <a:ext cx="0" cy="36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8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Сила – мера взаимодействия тел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Силу обозначают буквой F.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Основной </a:t>
            </a:r>
            <a:r>
              <a:rPr lang="ru-RU" dirty="0"/>
              <a:t>единицей </a:t>
            </a:r>
            <a:r>
              <a:rPr lang="ru-RU" dirty="0" smtClean="0"/>
              <a:t>силы является </a:t>
            </a:r>
            <a:r>
              <a:rPr lang="ru-RU" dirty="0"/>
              <a:t>ньютон (1 Н).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Сила </a:t>
            </a:r>
            <a:r>
              <a:rPr lang="ru-RU" dirty="0"/>
              <a:t>характеризуется не только значением, но и направлением. </a:t>
            </a:r>
            <a:r>
              <a:rPr lang="ru-RU" dirty="0" smtClean="0"/>
              <a:t>Иначе говоря</a:t>
            </a:r>
            <a:r>
              <a:rPr lang="ru-RU" dirty="0"/>
              <a:t>, сила – величина векторная ( F 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30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Если на тело действует несколько сил, то каждую из них принято называть </a:t>
            </a:r>
            <a:r>
              <a:rPr lang="ru-RU" dirty="0" smtClean="0"/>
              <a:t>составляющей.</a:t>
            </a:r>
          </a:p>
          <a:p>
            <a:pPr marL="0" indent="0">
              <a:buNone/>
            </a:pPr>
            <a:r>
              <a:rPr lang="ru-RU" dirty="0" smtClean="0"/>
              <a:t>Силу</a:t>
            </a:r>
            <a:r>
              <a:rPr lang="ru-RU" dirty="0"/>
              <a:t>, которая производит на тело такое же действие, как несколько одновременно </a:t>
            </a:r>
            <a:r>
              <a:rPr lang="ru-RU" dirty="0" smtClean="0"/>
              <a:t>действующих сил</a:t>
            </a:r>
            <a:r>
              <a:rPr lang="ru-RU" dirty="0"/>
              <a:t>, называют равнодействующей этих сил.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Чтобы </a:t>
            </a:r>
            <a:r>
              <a:rPr lang="ru-RU" dirty="0"/>
              <a:t>найти равнодействующую силу, </a:t>
            </a:r>
            <a:r>
              <a:rPr lang="ru-RU" dirty="0" smtClean="0"/>
              <a:t>необходимо найти </a:t>
            </a:r>
            <a:r>
              <a:rPr lang="ru-RU" dirty="0"/>
              <a:t>геометрическую сумму сил, действующих на тело, т.е. всех составляющих сил.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71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на тело действует несколько сил, направленных вдоль одной прямой в одну </a:t>
            </a:r>
            <a:r>
              <a:rPr lang="ru-RU" dirty="0" smtClean="0"/>
              <a:t>сторону, то </a:t>
            </a:r>
            <a:r>
              <a:rPr lang="ru-RU" dirty="0"/>
              <a:t>модуль их равнодействующей будет равен сумме модулей составляющих сил. </a:t>
            </a:r>
            <a:r>
              <a:rPr lang="ru-RU" dirty="0" smtClean="0"/>
              <a:t>Направление равнодействующей </a:t>
            </a:r>
            <a:r>
              <a:rPr lang="ru-RU" dirty="0"/>
              <a:t>сил в этом случае совпадает с направлением составляющих сил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F1 </a:t>
            </a:r>
            <a:r>
              <a:rPr lang="ru-RU" dirty="0"/>
              <a:t>+ F2 = F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55" y="3501008"/>
            <a:ext cx="6603289" cy="15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Если на тело действует несколько сил, направленных вдоль одной прямой противоположные стороны</a:t>
            </a:r>
            <a:r>
              <a:rPr lang="ru-RU" dirty="0"/>
              <a:t>, то модуль равнодействующей будет равен разности модулей этих сил.</a:t>
            </a:r>
          </a:p>
          <a:p>
            <a:pPr marL="0" indent="0">
              <a:buNone/>
            </a:pPr>
            <a:r>
              <a:rPr lang="ru-RU" dirty="0"/>
              <a:t>Направлена равнодействующая сил в сторону большей </a:t>
            </a:r>
            <a:r>
              <a:rPr lang="ru-RU" dirty="0" smtClean="0"/>
              <a:t>составляющей.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861048"/>
            <a:ext cx="69113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Формула" r:id="rId3" imgW="914400" imgH="215640" progId="Equation.3">
                  <p:embed/>
                </p:oleObj>
              </mc:Choice>
              <mc:Fallback>
                <p:oleObj name="Формула" r:id="rId3" imgW="914400" imgH="21564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02873"/>
            <a:ext cx="8856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/>
            <a:r>
              <a:rPr lang="ru-RU" sz="3200" dirty="0" smtClean="0"/>
              <a:t>Силы в механике</a:t>
            </a:r>
          </a:p>
          <a:p>
            <a:pPr indent="180975" algn="just"/>
            <a:endParaRPr lang="ru-RU" sz="3200" b="1" dirty="0"/>
          </a:p>
          <a:p>
            <a:pPr indent="180975" algn="just"/>
            <a:r>
              <a:rPr lang="ru-RU" sz="3200" dirty="0" smtClean="0"/>
              <a:t>силы упругости   силы трения	силы гравитации</a:t>
            </a:r>
          </a:p>
          <a:p>
            <a:pPr indent="180975" algn="just"/>
            <a:endParaRPr lang="ru-RU" sz="3200" dirty="0" smtClean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11760" y="1844824"/>
            <a:ext cx="1296144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72000" y="184482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1844824"/>
            <a:ext cx="115212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21" name="Picture 101" descr="Похожее изображени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29197" r="19644" b="9136"/>
          <a:stretch/>
        </p:blipFill>
        <p:spPr bwMode="auto">
          <a:xfrm>
            <a:off x="246658" y="2920082"/>
            <a:ext cx="2957190" cy="29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" name="Picture 103" descr="Картинки по запросу силы трения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6668" r="16223" b="27999"/>
          <a:stretch/>
        </p:blipFill>
        <p:spPr bwMode="auto">
          <a:xfrm>
            <a:off x="3131840" y="3933056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6" name="Picture 106" descr="Картинки по запросу силы гравитаци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19" y="3584426"/>
            <a:ext cx="3156769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5256584"/>
          </a:xfrm>
        </p:spPr>
        <p:txBody>
          <a:bodyPr>
            <a:normAutofit/>
          </a:bodyPr>
          <a:lstStyle/>
          <a:p>
            <a:pPr marL="0" indent="180975" algn="just">
              <a:buNone/>
            </a:pPr>
            <a:r>
              <a:rPr lang="ru-RU" dirty="0" smtClean="0"/>
              <a:t>Сила упругости возникает в ответ на силу, которая вызвала деформацию.</a:t>
            </a:r>
          </a:p>
          <a:p>
            <a:pPr marL="0" indent="180975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Деформация</a:t>
            </a:r>
            <a:r>
              <a:rPr lang="ru-RU" dirty="0" smtClean="0"/>
              <a:t> – это </a:t>
            </a:r>
            <a:r>
              <a:rPr lang="ru-RU" dirty="0">
                <a:solidFill>
                  <a:srgbClr val="C00000"/>
                </a:solidFill>
              </a:rPr>
              <a:t>изменение</a:t>
            </a:r>
            <a:r>
              <a:rPr lang="ru-RU" dirty="0"/>
              <a:t> формы или размеров тела</a:t>
            </a:r>
            <a:r>
              <a:rPr lang="ru-RU" dirty="0" smtClean="0"/>
              <a:t>.</a:t>
            </a:r>
          </a:p>
          <a:p>
            <a:pPr marL="0" indent="180975" algn="ctr">
              <a:buNone/>
            </a:pPr>
            <a:r>
              <a:rPr lang="ru-RU" dirty="0" smtClean="0"/>
              <a:t>Деформация</a:t>
            </a:r>
          </a:p>
          <a:p>
            <a:pPr marL="0" indent="180975" algn="ctr">
              <a:buNone/>
            </a:pPr>
            <a:endParaRPr lang="ru-RU" dirty="0" smtClean="0"/>
          </a:p>
          <a:p>
            <a:pPr marL="0" indent="180975" algn="ctr">
              <a:buNone/>
            </a:pPr>
            <a:r>
              <a:rPr lang="ru-RU" dirty="0" smtClean="0"/>
              <a:t>Упругая				Неупругая</a:t>
            </a:r>
            <a:endParaRPr lang="en-US" dirty="0" smtClean="0"/>
          </a:p>
          <a:p>
            <a:pPr marL="0" indent="180975" algn="just"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55776" y="4005064"/>
            <a:ext cx="1584176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4005064"/>
            <a:ext cx="180020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986" name="Picture 2" descr="Картинки по запросу упругая деформация прим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157192"/>
            <a:ext cx="2040161" cy="163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00" y="5142061"/>
            <a:ext cx="2555676" cy="169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6120680"/>
          </a:xfrm>
        </p:spPr>
        <p:txBody>
          <a:bodyPr>
            <a:normAutofit/>
          </a:bodyPr>
          <a:lstStyle/>
          <a:p>
            <a:pPr marL="0" indent="179388" algn="just">
              <a:buNone/>
            </a:pPr>
            <a:r>
              <a:rPr lang="ru-RU" dirty="0" smtClean="0"/>
              <a:t>При </a:t>
            </a:r>
            <a:r>
              <a:rPr lang="ru-RU" dirty="0" smtClean="0">
                <a:solidFill>
                  <a:srgbClr val="C00000"/>
                </a:solidFill>
              </a:rPr>
              <a:t>упругой деформации </a:t>
            </a:r>
            <a:r>
              <a:rPr lang="ru-RU" dirty="0" smtClean="0"/>
              <a:t>тело </a:t>
            </a:r>
            <a:r>
              <a:rPr lang="ru-RU" dirty="0" smtClean="0">
                <a:solidFill>
                  <a:srgbClr val="C00000"/>
                </a:solidFill>
              </a:rPr>
              <a:t>восстанавливает</a:t>
            </a:r>
            <a:r>
              <a:rPr lang="ru-RU" dirty="0" smtClean="0"/>
              <a:t> свою форму и размер после прекращения действия силы, которая вызвала деформацию.</a:t>
            </a:r>
          </a:p>
          <a:p>
            <a:pPr marL="0" indent="179388" algn="just">
              <a:buNone/>
            </a:pPr>
            <a:endParaRPr lang="ru-RU" dirty="0" smtClean="0"/>
          </a:p>
          <a:p>
            <a:pPr marL="0" indent="179388" algn="just">
              <a:buNone/>
            </a:pPr>
            <a:endParaRPr lang="ru-RU" dirty="0"/>
          </a:p>
          <a:p>
            <a:pPr marL="0" indent="179388" algn="just">
              <a:buNone/>
            </a:pPr>
            <a:r>
              <a:rPr lang="ru-RU" dirty="0" smtClean="0"/>
              <a:t>При </a:t>
            </a:r>
            <a:r>
              <a:rPr lang="ru-RU" dirty="0" smtClean="0">
                <a:solidFill>
                  <a:srgbClr val="C00000"/>
                </a:solidFill>
              </a:rPr>
              <a:t>неупругой деформации </a:t>
            </a:r>
            <a:r>
              <a:rPr lang="ru-RU" dirty="0" smtClean="0"/>
              <a:t>тело </a:t>
            </a:r>
            <a:r>
              <a:rPr lang="ru-RU" dirty="0" smtClean="0">
                <a:solidFill>
                  <a:srgbClr val="C00000"/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восстанавливает</a:t>
            </a:r>
            <a:r>
              <a:rPr lang="ru-RU" dirty="0" smtClean="0"/>
              <a:t> свою форму и размер после </a:t>
            </a:r>
            <a:r>
              <a:rPr lang="ru-RU" dirty="0"/>
              <a:t>прекращения действия силы, которая вызвала деформацию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9" b="17476"/>
          <a:stretch/>
        </p:blipFill>
        <p:spPr>
          <a:xfrm>
            <a:off x="3347864" y="1844824"/>
            <a:ext cx="2120237" cy="1734739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6" y="5619035"/>
            <a:ext cx="1835596" cy="12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3573871"/>
            <a:ext cx="2880320" cy="3247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08912" cy="5472608"/>
              </a:xfrm>
            </p:spPr>
            <p:txBody>
              <a:bodyPr>
                <a:normAutofit/>
              </a:bodyPr>
              <a:lstStyle/>
              <a:p>
                <a:pPr marL="0" indent="179388" algn="just">
                  <a:buNone/>
                </a:pPr>
                <a:r>
                  <a:rPr lang="ru-RU" dirty="0" smtClean="0">
                    <a:solidFill>
                      <a:srgbClr val="C00000"/>
                    </a:solidFill>
                  </a:rPr>
                  <a:t>Закон Гука</a:t>
                </a:r>
                <a:r>
                  <a:rPr lang="ru-RU" dirty="0" smtClean="0"/>
                  <a:t>:</a:t>
                </a:r>
              </a:p>
              <a:p>
                <a:pPr marL="0" indent="179388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упр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 smtClean="0"/>
              </a:p>
              <a:p>
                <a:pPr marL="0" indent="179388" algn="just">
                  <a:buNone/>
                </a:pPr>
                <a:r>
                  <a:rPr lang="ru-RU" dirty="0" smtClean="0"/>
                  <a:t>где </a:t>
                </a:r>
                <a:r>
                  <a:rPr lang="ru-RU" i="1" dirty="0" smtClean="0"/>
                  <a:t>∆</a:t>
                </a:r>
                <a:r>
                  <a:rPr lang="en-US" i="1" dirty="0" smtClean="0"/>
                  <a:t>x – </a:t>
                </a:r>
                <a:r>
                  <a:rPr lang="ru-RU" dirty="0" smtClean="0"/>
                  <a:t>изменение размеров пружины,</a:t>
                </a:r>
              </a:p>
              <a:p>
                <a:pPr marL="0" indent="179388" algn="just">
                  <a:buNone/>
                </a:pPr>
                <a:r>
                  <a:rPr lang="ru-RU" i="1" dirty="0" smtClean="0"/>
                  <a:t>	</a:t>
                </a:r>
                <a:r>
                  <a:rPr lang="en-US" i="1" dirty="0" smtClean="0"/>
                  <a:t>k – </a:t>
                </a:r>
                <a:r>
                  <a:rPr lang="ru-RU" dirty="0" smtClean="0"/>
                  <a:t>жесткость пружины, которая зависит от материала, из которого сделана пружина.</a:t>
                </a:r>
                <a:endParaRPr lang="ru-RU" i="1" dirty="0" smtClean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08912" cy="5472608"/>
              </a:xfrm>
              <a:blipFill rotWithShape="1">
                <a:blip r:embed="rId3"/>
                <a:stretch>
                  <a:fillRect l="-1932" t="-1449" r="-1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575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Механика. Динамика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Механика. Кинематика</dc:title>
  <dc:creator>Елена</dc:creator>
  <cp:lastModifiedBy>user</cp:lastModifiedBy>
  <cp:revision>79</cp:revision>
  <dcterms:created xsi:type="dcterms:W3CDTF">2017-02-09T17:45:57Z</dcterms:created>
  <dcterms:modified xsi:type="dcterms:W3CDTF">2019-03-19T07:34:22Z</dcterms:modified>
</cp:coreProperties>
</file>