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21"/>
  </p:notesMasterIdLst>
  <p:sldIdLst>
    <p:sldId id="286" r:id="rId2"/>
    <p:sldId id="267" r:id="rId3"/>
    <p:sldId id="297" r:id="rId4"/>
    <p:sldId id="298" r:id="rId5"/>
    <p:sldId id="299" r:id="rId6"/>
    <p:sldId id="288" r:id="rId7"/>
    <p:sldId id="280" r:id="rId8"/>
    <p:sldId id="289" r:id="rId9"/>
    <p:sldId id="291" r:id="rId10"/>
    <p:sldId id="292" r:id="rId11"/>
    <p:sldId id="293" r:id="rId12"/>
    <p:sldId id="294" r:id="rId13"/>
    <p:sldId id="303" r:id="rId14"/>
    <p:sldId id="295" r:id="rId15"/>
    <p:sldId id="302" r:id="rId16"/>
    <p:sldId id="296" r:id="rId17"/>
    <p:sldId id="282" r:id="rId18"/>
    <p:sldId id="283" r:id="rId19"/>
    <p:sldId id="301" r:id="rId2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384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78CC4-EAE1-8F4C-BF00-7C2DA16E642A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29331-B490-FB45-B420-8EC39355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4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A0A16-4028-4CB5-AED0-C2FA16F3C3E8}" type="slidenum">
              <a:rPr lang="ru-RU"/>
              <a:pPr/>
              <a:t>2</a:t>
            </a:fld>
            <a:endParaRPr lang="ru-R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2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13A2-40A5-5C45-BB61-2F92869360DF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77C6-FC78-EB4E-BFBD-0CB3D81A0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13A2-40A5-5C45-BB61-2F92869360DF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77C6-FC78-EB4E-BFBD-0CB3D81A0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5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13A2-40A5-5C45-BB61-2F92869360DF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77C6-FC78-EB4E-BFBD-0CB3D81A0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5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4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13A2-40A5-5C45-BB61-2F92869360DF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77C6-FC78-EB4E-BFBD-0CB3D81A0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09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13A2-40A5-5C45-BB61-2F92869360DF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77C6-FC78-EB4E-BFBD-0CB3D81A0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9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13A2-40A5-5C45-BB61-2F92869360DF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77C6-FC78-EB4E-BFBD-0CB3D81A0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6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13A2-40A5-5C45-BB61-2F92869360DF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77C6-FC78-EB4E-BFBD-0CB3D81A0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1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13A2-40A5-5C45-BB61-2F92869360DF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77C6-FC78-EB4E-BFBD-0CB3D81A0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13A2-40A5-5C45-BB61-2F92869360DF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77C6-FC78-EB4E-BFBD-0CB3D81A0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2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513A2-40A5-5C45-BB61-2F92869360DF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77C6-FC78-EB4E-BFBD-0CB3D81A0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2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2"/>
          <a:stretch/>
        </p:blipFill>
        <p:spPr>
          <a:xfrm rot="16200000">
            <a:off x="3556001" y="-3556000"/>
            <a:ext cx="2032001" cy="9144000"/>
          </a:xfrm>
          <a:prstGeom prst="rect">
            <a:avLst/>
          </a:prstGeom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211016" y="2583806"/>
            <a:ext cx="8721968" cy="1791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rgbClr val="354675"/>
                </a:solidFill>
                <a:cs typeface="Calibri"/>
              </a:rPr>
              <a:t>МУНИЦИПАЛЬНЫЙ </a:t>
            </a:r>
            <a:r>
              <a:rPr lang="ru-RU" sz="4800" b="1" dirty="0" smtClean="0">
                <a:solidFill>
                  <a:srgbClr val="354675"/>
                </a:solidFill>
                <a:cs typeface="Calibri"/>
              </a:rPr>
              <a:t>ЭТАП </a:t>
            </a:r>
            <a:r>
              <a:rPr lang="ru-RU" sz="4800" b="1" dirty="0" err="1" smtClean="0">
                <a:solidFill>
                  <a:srgbClr val="354675"/>
                </a:solidFill>
                <a:cs typeface="Calibri"/>
              </a:rPr>
              <a:t>ВсОШ</a:t>
            </a:r>
            <a:endParaRPr lang="ru-RU" sz="4800" b="1" dirty="0" smtClean="0">
              <a:solidFill>
                <a:srgbClr val="354675"/>
              </a:solidFill>
              <a:cs typeface="Calibri"/>
            </a:endParaRPr>
          </a:p>
          <a:p>
            <a:r>
              <a:rPr lang="ru-RU" sz="4800" b="1" dirty="0" smtClean="0">
                <a:solidFill>
                  <a:srgbClr val="354675"/>
                </a:solidFill>
                <a:cs typeface="Calibri"/>
              </a:rPr>
              <a:t>по обществознанию 2018-2019</a:t>
            </a:r>
            <a:endParaRPr lang="ru-RU" sz="4800" b="1" dirty="0">
              <a:solidFill>
                <a:srgbClr val="354675"/>
              </a:solidFill>
              <a:cs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69477" y="4936810"/>
            <a:ext cx="69635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>
                    <a:lumMod val="50000"/>
                  </a:schemeClr>
                </a:solidFill>
              </a:rPr>
              <a:t>Бориско Ольга Александровна,</a:t>
            </a:r>
          </a:p>
          <a:p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канд</a:t>
            </a:r>
            <a:r>
              <a:rPr lang="ru-RU" sz="2800" b="1" dirty="0">
                <a:solidFill>
                  <a:schemeClr val="tx1">
                    <a:lumMod val="50000"/>
                  </a:schemeClr>
                </a:solidFill>
              </a:rPr>
              <a:t>. полит. наук, доцент,</a:t>
            </a:r>
          </a:p>
          <a:p>
            <a:r>
              <a:rPr lang="ru-RU" sz="2800" b="1" dirty="0">
                <a:solidFill>
                  <a:schemeClr val="tx1">
                    <a:lumMod val="50000"/>
                  </a:schemeClr>
                </a:solidFill>
              </a:rPr>
              <a:t>Кубанский государственный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14849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129"/>
            <a:ext cx="9102290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7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389"/>
            <a:ext cx="9144000" cy="162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" y="365760"/>
            <a:ext cx="8595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Некоторые способы решения логических задач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5714" y="1945844"/>
            <a:ext cx="7392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b="1" dirty="0" smtClean="0"/>
              <a:t>Метод рассуждений;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 smtClean="0"/>
              <a:t>Метод </a:t>
            </a:r>
            <a:r>
              <a:rPr lang="ru-RU" sz="3200" b="1" dirty="0"/>
              <a:t>преобразования логических </a:t>
            </a:r>
            <a:r>
              <a:rPr lang="ru-RU" sz="3200" b="1" dirty="0" smtClean="0"/>
              <a:t>выражений;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3200" b="1" dirty="0" smtClean="0"/>
              <a:t>Табличный способ: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959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496"/>
            <a:ext cx="9095358" cy="501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3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837"/>
            <a:ext cx="9144000" cy="402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1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3" y="0"/>
            <a:ext cx="83794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4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7" y="317647"/>
            <a:ext cx="8482820" cy="612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6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51" y="1975839"/>
            <a:ext cx="7583071" cy="480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97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6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15616" y="188641"/>
            <a:ext cx="6965245" cy="86409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ЭССЕ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999" y="1833728"/>
            <a:ext cx="843844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1. Гармония </a:t>
            </a:r>
            <a:r>
              <a:rPr lang="ru-RU" sz="2600" dirty="0"/>
              <a:t>человека и природы не достижима в современном мире.</a:t>
            </a:r>
          </a:p>
          <a:p>
            <a:r>
              <a:rPr lang="ru-RU" sz="2600" dirty="0"/>
              <a:t>2. Социальное равенство возможно.</a:t>
            </a:r>
          </a:p>
          <a:p>
            <a:r>
              <a:rPr lang="ru-RU" sz="2600" dirty="0"/>
              <a:t>3. Проблема отцов и детей преодолима.</a:t>
            </a:r>
          </a:p>
          <a:p>
            <a:r>
              <a:rPr lang="ru-RU" sz="2600" dirty="0"/>
              <a:t>4. Все не так легко, как кажется.</a:t>
            </a:r>
          </a:p>
          <a:p>
            <a:r>
              <a:rPr lang="ru-RU" sz="2600" dirty="0"/>
              <a:t>5. Истина ничуть не страдает от того, если кто-либо ее не признает.</a:t>
            </a:r>
          </a:p>
          <a:p>
            <a:r>
              <a:rPr lang="ru-RU" sz="2600" dirty="0"/>
              <a:t>6. В политике средство важнее цели.</a:t>
            </a:r>
          </a:p>
          <a:p>
            <a:r>
              <a:rPr lang="ru-RU" sz="2600" dirty="0"/>
              <a:t>7. Всякое преступление так или иначе будет наказано.</a:t>
            </a:r>
          </a:p>
          <a:p>
            <a:r>
              <a:rPr lang="ru-RU" sz="2600" dirty="0"/>
              <a:t>8. Всегда хотят купить то, что осталось в одном экземпляре.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720840" cy="1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15616" y="260649"/>
            <a:ext cx="6965245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54675"/>
                </a:solidFill>
              </a:rPr>
              <a:t>КРИТЕРИИ ОЦЕНКИ ЭССЕ</a:t>
            </a:r>
            <a:endParaRPr lang="ru-RU" dirty="0">
              <a:solidFill>
                <a:srgbClr val="35467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778" y="1062787"/>
            <a:ext cx="8833556" cy="550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smtClean="0"/>
              <a:t>1. Понимание </a:t>
            </a:r>
            <a:r>
              <a:rPr lang="ru-RU" sz="2200" dirty="0"/>
              <a:t>темы и соответствие ей содержания работы. </a:t>
            </a:r>
          </a:p>
          <a:p>
            <a:r>
              <a:rPr lang="ru-RU" sz="2200" i="1" dirty="0"/>
              <a:t>Если тема не понята автором или проинтерпретирована совершенно неправильно (грубо проигнорировано объективное содержание темы), остальные критерии при проверке данной работы могут не учитываться и за все эссе выставляется либо «0» баллов, либо (по решению жюри) не более «5» баллов за всю работу.</a:t>
            </a:r>
            <a:endParaRPr lang="ru-RU" sz="2200" dirty="0"/>
          </a:p>
          <a:p>
            <a:pPr lvl="0"/>
            <a:r>
              <a:rPr lang="ru-RU" sz="2200" dirty="0" smtClean="0"/>
              <a:t>2. Владение </a:t>
            </a:r>
            <a:r>
              <a:rPr lang="ru-RU" sz="2200" dirty="0"/>
              <a:t>теоретическим и фактическим материалом по теме.</a:t>
            </a:r>
          </a:p>
          <a:p>
            <a:pPr lvl="0"/>
            <a:r>
              <a:rPr lang="ru-RU" sz="2200" dirty="0" smtClean="0"/>
              <a:t>3. Логичность </a:t>
            </a:r>
            <a:r>
              <a:rPr lang="ru-RU" sz="2200" dirty="0"/>
              <a:t>авторского текста (обоснованность, непротиворечивость рассуждений, отсутствие пробелов в аргументации).</a:t>
            </a:r>
          </a:p>
          <a:p>
            <a:pPr lvl="0"/>
            <a:r>
              <a:rPr lang="ru-RU" sz="2200" dirty="0" smtClean="0"/>
              <a:t>4. Общая </a:t>
            </a:r>
            <a:r>
              <a:rPr lang="ru-RU" sz="2200" dirty="0"/>
              <a:t>гуманитарная эрудиция (знание социальных фактов и их уместное использование; творческий подход к ответу на вопросы, оригинальность мышления).</a:t>
            </a:r>
          </a:p>
          <a:p>
            <a:pPr lvl="0"/>
            <a:r>
              <a:rPr lang="ru-RU" sz="2200" dirty="0" smtClean="0"/>
              <a:t>5. Культура </a:t>
            </a:r>
            <a:r>
              <a:rPr lang="ru-RU" sz="2200" dirty="0"/>
              <a:t>письма: связность, системность, последовательность изложения, грамотность речи.</a:t>
            </a:r>
          </a:p>
          <a:p>
            <a:r>
              <a:rPr lang="ru-RU" sz="2200" b="1" dirty="0"/>
              <a:t>Каждый критерий может быть детализирован. </a:t>
            </a:r>
            <a:endParaRPr lang="ru-RU" sz="2200" dirty="0"/>
          </a:p>
          <a:p>
            <a:r>
              <a:rPr lang="ru-RU" sz="2200" b="1" dirty="0"/>
              <a:t>Общая сумма баллов – 50.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887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2"/>
          <a:stretch/>
        </p:blipFill>
        <p:spPr>
          <a:xfrm rot="16200000">
            <a:off x="3556001" y="-3556000"/>
            <a:ext cx="2032001" cy="9144000"/>
          </a:xfrm>
          <a:prstGeom prst="rect">
            <a:avLst/>
          </a:prstGeom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211016" y="2583806"/>
            <a:ext cx="8721968" cy="1791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rgbClr val="354675"/>
                </a:solidFill>
                <a:cs typeface="Calibri"/>
              </a:rPr>
              <a:t>МУНИЦИПАЛЬНЫЙ </a:t>
            </a:r>
            <a:r>
              <a:rPr lang="ru-RU" sz="4800" b="1" dirty="0" smtClean="0">
                <a:solidFill>
                  <a:srgbClr val="354675"/>
                </a:solidFill>
                <a:cs typeface="Calibri"/>
              </a:rPr>
              <a:t>ЭТАП </a:t>
            </a:r>
            <a:r>
              <a:rPr lang="ru-RU" sz="4800" b="1" dirty="0" err="1" smtClean="0">
                <a:solidFill>
                  <a:srgbClr val="354675"/>
                </a:solidFill>
                <a:cs typeface="Calibri"/>
              </a:rPr>
              <a:t>ВсОШ</a:t>
            </a:r>
            <a:endParaRPr lang="ru-RU" sz="4800" b="1" dirty="0" smtClean="0">
              <a:solidFill>
                <a:srgbClr val="354675"/>
              </a:solidFill>
              <a:cs typeface="Calibri"/>
            </a:endParaRPr>
          </a:p>
          <a:p>
            <a:r>
              <a:rPr lang="ru-RU" sz="4800" b="1" dirty="0" smtClean="0">
                <a:solidFill>
                  <a:srgbClr val="354675"/>
                </a:solidFill>
                <a:cs typeface="Calibri"/>
              </a:rPr>
              <a:t>по обществознанию 2018-2019</a:t>
            </a:r>
            <a:endParaRPr lang="ru-RU" sz="4800" b="1" dirty="0">
              <a:solidFill>
                <a:srgbClr val="354675"/>
              </a:solidFill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7441" y="4869882"/>
            <a:ext cx="67665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>
                    <a:lumMod val="50000"/>
                  </a:schemeClr>
                </a:solidFill>
              </a:rPr>
              <a:t>Бориско Ольга Александровна,</a:t>
            </a:r>
          </a:p>
          <a:p>
            <a:r>
              <a:rPr lang="ru-RU" sz="2800" b="1" dirty="0">
                <a:solidFill>
                  <a:schemeClr val="tx1">
                    <a:lumMod val="50000"/>
                  </a:schemeClr>
                </a:solidFill>
              </a:rPr>
              <a:t>Кубанский государственный университет</a:t>
            </a:r>
          </a:p>
          <a:p>
            <a:r>
              <a:rPr lang="ru-RU" sz="2800" b="1" dirty="0">
                <a:solidFill>
                  <a:schemeClr val="tx1">
                    <a:lumMod val="50000"/>
                  </a:schemeClr>
                </a:solidFill>
              </a:rPr>
              <a:t>Тел.: +7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50000"/>
                  </a:schemeClr>
                </a:solidFill>
              </a:rPr>
              <a:t>903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50000"/>
                  </a:schemeClr>
                </a:solidFill>
              </a:rPr>
              <a:t>4499850</a:t>
            </a:r>
          </a:p>
          <a:p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olgbor@mail.ru</a:t>
            </a:r>
            <a:endParaRPr lang="ru-RU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861" y="413378"/>
            <a:ext cx="7760249" cy="14401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354675"/>
                </a:solidFill>
                <a:cs typeface="Calibri"/>
              </a:rPr>
              <a:t>Время проведения (рекомендуемое)</a:t>
            </a:r>
            <a:endParaRPr lang="ru-RU" sz="3600" b="1" dirty="0">
              <a:solidFill>
                <a:srgbClr val="354675"/>
              </a:solidFill>
              <a:cs typeface="Calibri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304894" y="1952836"/>
            <a:ext cx="6768752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7-8 класс </a:t>
            </a:r>
            <a:r>
              <a:rPr lang="ru-RU" dirty="0" smtClean="0"/>
              <a:t>– 1 ч. 30</a:t>
            </a:r>
            <a:r>
              <a:rPr lang="ru-RU" dirty="0"/>
              <a:t> мин</a:t>
            </a:r>
            <a:r>
              <a:rPr lang="ru-RU" dirty="0" smtClean="0"/>
              <a:t>. (1 тур)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9-11 класс </a:t>
            </a:r>
            <a:r>
              <a:rPr lang="ru-RU" dirty="0" smtClean="0"/>
              <a:t>- 2 </a:t>
            </a:r>
            <a:r>
              <a:rPr lang="ru-RU" dirty="0"/>
              <a:t>час. </a:t>
            </a:r>
            <a:r>
              <a:rPr lang="ru-RU" dirty="0" smtClean="0"/>
              <a:t>30 </a:t>
            </a:r>
            <a:r>
              <a:rPr lang="ru-RU" dirty="0"/>
              <a:t>мин</a:t>
            </a:r>
            <a:r>
              <a:rPr lang="ru-RU" dirty="0" smtClean="0"/>
              <a:t>. (2 тура)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6055" y="3573016"/>
            <a:ext cx="3418833" cy="303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22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795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0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31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4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2"/>
          <a:stretch/>
        </p:blipFill>
        <p:spPr>
          <a:xfrm rot="16200000">
            <a:off x="3556001" y="-3556000"/>
            <a:ext cx="2032001" cy="9144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87777" y="2914387"/>
            <a:ext cx="7478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54675"/>
                </a:solidFill>
              </a:rPr>
              <a:t>ОСНОВНЫЕ ТИПЫ ЗАДАНИЙ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944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111" y="942408"/>
            <a:ext cx="8494889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800000"/>
              </a:buClr>
              <a:buFont typeface="Wingdings" charset="2"/>
              <a:buChar char="ü"/>
            </a:pPr>
            <a:r>
              <a:rPr lang="ru-RU" sz="2800" i="1" dirty="0"/>
              <a:t>Задания с рядами понятий, имен, фактов общественной жизни и </a:t>
            </a:r>
            <a:r>
              <a:rPr lang="ru-RU" sz="2800" i="1" dirty="0" smtClean="0"/>
              <a:t>т.д.</a:t>
            </a:r>
            <a:endParaRPr lang="ru-RU" sz="2800" i="1" dirty="0"/>
          </a:p>
          <a:p>
            <a:pPr marL="342900" indent="-342900">
              <a:lnSpc>
                <a:spcPct val="130000"/>
              </a:lnSpc>
              <a:buClr>
                <a:srgbClr val="800000"/>
              </a:buClr>
              <a:buFont typeface="Wingdings" charset="2"/>
              <a:buChar char="ü"/>
            </a:pPr>
            <a:r>
              <a:rPr lang="ru-RU" sz="2800" i="1" dirty="0" smtClean="0"/>
              <a:t>Обществоведческий </a:t>
            </a:r>
            <a:r>
              <a:rPr lang="ru-RU" sz="2800" i="1" dirty="0"/>
              <a:t>кроссворд</a:t>
            </a:r>
            <a:r>
              <a:rPr lang="ru-RU" sz="2800" dirty="0"/>
              <a:t> </a:t>
            </a:r>
            <a:endParaRPr lang="ru-RU" sz="2800" dirty="0" smtClean="0"/>
          </a:p>
          <a:p>
            <a:pPr marL="342900" indent="-342900">
              <a:lnSpc>
                <a:spcPct val="130000"/>
              </a:lnSpc>
              <a:buClr>
                <a:srgbClr val="800000"/>
              </a:buClr>
              <a:buFont typeface="Wingdings" charset="2"/>
              <a:buChar char="ü"/>
            </a:pPr>
            <a:r>
              <a:rPr lang="ru-RU" sz="2800" i="1" dirty="0" smtClean="0"/>
              <a:t>Работа </a:t>
            </a:r>
            <a:r>
              <a:rPr lang="ru-RU" sz="2800" i="1" dirty="0"/>
              <a:t>с таблицами, </a:t>
            </a:r>
            <a:r>
              <a:rPr lang="ru-RU" sz="2800" i="1" dirty="0" smtClean="0"/>
              <a:t>графиками, схемами </a:t>
            </a:r>
            <a:r>
              <a:rPr lang="ru-RU" sz="2800" i="1" dirty="0"/>
              <a:t>и диаграммами по анализу приведенных </a:t>
            </a:r>
            <a:r>
              <a:rPr lang="ru-RU" sz="2800" i="1" dirty="0" smtClean="0"/>
              <a:t>данных</a:t>
            </a:r>
            <a:endParaRPr lang="ru-RU" sz="2800" dirty="0" smtClean="0"/>
          </a:p>
          <a:p>
            <a:pPr marL="342900" indent="-342900">
              <a:lnSpc>
                <a:spcPct val="130000"/>
              </a:lnSpc>
              <a:buClr>
                <a:srgbClr val="800000"/>
              </a:buClr>
              <a:buFont typeface="Wingdings" charset="2"/>
              <a:buChar char="ü"/>
            </a:pPr>
            <a:r>
              <a:rPr lang="ru-RU" sz="2800" i="1" dirty="0" smtClean="0"/>
              <a:t>Составление развернутого плана ответа</a:t>
            </a:r>
          </a:p>
          <a:p>
            <a:pPr marL="342900" indent="-342900">
              <a:lnSpc>
                <a:spcPct val="130000"/>
              </a:lnSpc>
              <a:buClr>
                <a:srgbClr val="800000"/>
              </a:buClr>
              <a:buFont typeface="Wingdings" charset="2"/>
              <a:buChar char="ü"/>
            </a:pPr>
            <a:r>
              <a:rPr lang="ru-RU" sz="2800" i="1" dirty="0" smtClean="0"/>
              <a:t>Заполнение пропусков в тексте</a:t>
            </a:r>
          </a:p>
          <a:p>
            <a:pPr marL="342900" indent="-342900">
              <a:lnSpc>
                <a:spcPct val="130000"/>
              </a:lnSpc>
              <a:buClr>
                <a:srgbClr val="800000"/>
              </a:buClr>
              <a:buFont typeface="Wingdings" charset="2"/>
              <a:buChar char="ü"/>
            </a:pPr>
            <a:r>
              <a:rPr lang="ru-RU" sz="2800" i="1" dirty="0" smtClean="0"/>
              <a:t>Анализ обществоведческого текста</a:t>
            </a:r>
          </a:p>
          <a:p>
            <a:pPr marL="342900" indent="-342900">
              <a:lnSpc>
                <a:spcPct val="130000"/>
              </a:lnSpc>
              <a:buClr>
                <a:srgbClr val="800000"/>
              </a:buClr>
              <a:buFont typeface="Wingdings" charset="2"/>
              <a:buChar char="ü"/>
            </a:pPr>
            <a:r>
              <a:rPr lang="ru-RU" sz="2800" i="1" dirty="0" smtClean="0"/>
              <a:t>Эссе</a:t>
            </a:r>
          </a:p>
        </p:txBody>
      </p:sp>
    </p:spTree>
    <p:extLst>
      <p:ext uri="{BB962C8B-B14F-4D97-AF65-F5344CB8AC3E}">
        <p14:creationId xmlns:p14="http://schemas.microsoft.com/office/powerpoint/2010/main" val="34879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486"/>
            <a:ext cx="9093946" cy="471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0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011"/>
            <a:ext cx="9144000" cy="452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0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338</Words>
  <Application>Microsoft Office PowerPoint</Application>
  <PresentationFormat>Экран (4:3)</PresentationFormat>
  <Paragraphs>45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Время проведения (рекомендуемое)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ЭССЕ</vt:lpstr>
      <vt:lpstr>КРИТЕРИИ ОЦЕНКИ ЭССЕ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ОЛИМПИАДА ШКОЛЬНИКОВ ПО ОБЩЕСТВОЗНАНИЮ</dc:title>
  <dc:creator>Валерия Тороп</dc:creator>
  <cp:lastModifiedBy>Ольга Бориско</cp:lastModifiedBy>
  <cp:revision>24</cp:revision>
  <dcterms:created xsi:type="dcterms:W3CDTF">2018-04-21T19:17:12Z</dcterms:created>
  <dcterms:modified xsi:type="dcterms:W3CDTF">2018-11-08T18:58:42Z</dcterms:modified>
</cp:coreProperties>
</file>