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6"/>
  </p:notesMasterIdLst>
  <p:sldIdLst>
    <p:sldId id="256" r:id="rId2"/>
    <p:sldId id="257" r:id="rId3"/>
    <p:sldId id="285" r:id="rId4"/>
    <p:sldId id="288" r:id="rId5"/>
    <p:sldId id="286" r:id="rId6"/>
    <p:sldId id="287" r:id="rId7"/>
    <p:sldId id="258" r:id="rId8"/>
    <p:sldId id="259" r:id="rId9"/>
    <p:sldId id="261" r:id="rId10"/>
    <p:sldId id="265" r:id="rId11"/>
    <p:sldId id="268" r:id="rId12"/>
    <p:sldId id="271" r:id="rId13"/>
    <p:sldId id="270" r:id="rId14"/>
    <p:sldId id="272" r:id="rId15"/>
    <p:sldId id="273" r:id="rId16"/>
    <p:sldId id="275" r:id="rId17"/>
    <p:sldId id="276" r:id="rId18"/>
    <p:sldId id="277" r:id="rId19"/>
    <p:sldId id="278" r:id="rId20"/>
    <p:sldId id="280" r:id="rId21"/>
    <p:sldId id="281" r:id="rId22"/>
    <p:sldId id="282" r:id="rId23"/>
    <p:sldId id="283" r:id="rId24"/>
    <p:sldId id="263" r:id="rId25"/>
    <p:sldId id="298" r:id="rId26"/>
    <p:sldId id="289" r:id="rId27"/>
    <p:sldId id="290" r:id="rId28"/>
    <p:sldId id="291" r:id="rId29"/>
    <p:sldId id="292" r:id="rId30"/>
    <p:sldId id="293" r:id="rId31"/>
    <p:sldId id="294" r:id="rId32"/>
    <p:sldId id="295" r:id="rId33"/>
    <p:sldId id="296" r:id="rId34"/>
    <p:sldId id="297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99" autoAdjust="0"/>
    <p:restoredTop sz="94660"/>
  </p:normalViewPr>
  <p:slideViewPr>
    <p:cSldViewPr>
      <p:cViewPr>
        <p:scale>
          <a:sx n="100" d="100"/>
          <a:sy n="100" d="100"/>
        </p:scale>
        <p:origin x="-294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D3640E-BC8F-4EDD-AC65-72719D98F5E5}" type="datetimeFigureOut">
              <a:rPr lang="ru-RU" smtClean="0"/>
              <a:pPr/>
              <a:t>16.01.2011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560802-3B3E-435B-A457-3D6F811FD05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560802-3B3E-435B-A457-3D6F811FD057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560802-3B3E-435B-A457-3D6F811FD057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152" y="1069848"/>
            <a:ext cx="7470648" cy="1470025"/>
          </a:xfrm>
        </p:spPr>
        <p:txBody>
          <a:bodyPr>
            <a:noAutofit/>
          </a:bodyPr>
          <a:lstStyle>
            <a:lvl1pPr algn="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black">
          <a:xfrm>
            <a:off x="2743200" y="384048"/>
            <a:ext cx="5943600" cy="612648"/>
          </a:xfrm>
        </p:spPr>
        <p:txBody>
          <a:bodyPr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21"/>
          <p:cNvGrpSpPr/>
          <p:nvPr/>
        </p:nvGrpSpPr>
        <p:grpSpPr bwMode="grayWhite">
          <a:xfrm rot="19693411">
            <a:off x="3335008" y="1909248"/>
            <a:ext cx="6021229" cy="4829684"/>
            <a:chOff x="1761807" y="615248"/>
            <a:chExt cx="6021229" cy="4829684"/>
          </a:xfrm>
        </p:grpSpPr>
        <p:grpSp>
          <p:nvGrpSpPr>
            <p:cNvPr id="8" name="Group 42"/>
            <p:cNvGrpSpPr/>
            <p:nvPr userDrawn="1"/>
          </p:nvGrpSpPr>
          <p:grpSpPr bwMode="grayWhite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22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9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38"/>
            <p:cNvGrpSpPr/>
            <p:nvPr userDrawn="1"/>
          </p:nvGrpSpPr>
          <p:grpSpPr bwMode="grayWhite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20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39"/>
            <p:cNvGrpSpPr/>
            <p:nvPr userDrawn="1"/>
          </p:nvGrpSpPr>
          <p:grpSpPr bwMode="grayWhite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18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37"/>
            <p:cNvGrpSpPr/>
            <p:nvPr userDrawn="1"/>
          </p:nvGrpSpPr>
          <p:grpSpPr bwMode="grayWhite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16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36"/>
            <p:cNvGrpSpPr/>
            <p:nvPr userDrawn="1"/>
          </p:nvGrpSpPr>
          <p:grpSpPr bwMode="grayWhite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14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24" name="Picture 230" descr="sta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4648200" y="4419600"/>
            <a:ext cx="895350" cy="9144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black">
          <a:xfrm>
            <a:off x="7068312" y="356616"/>
            <a:ext cx="1618488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56616"/>
            <a:ext cx="6400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20"/>
            <a:ext cx="8229600" cy="4983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232" y="2286000"/>
            <a:ext cx="7772400" cy="1362075"/>
          </a:xfrm>
        </p:spPr>
        <p:txBody>
          <a:bodyPr anchor="t">
            <a:noAutofit/>
          </a:bodyPr>
          <a:lstStyle>
            <a:lvl1pPr algn="ctr">
              <a:defRPr sz="48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1353312"/>
            <a:ext cx="7772400" cy="905256"/>
          </a:xfrm>
        </p:spPr>
        <p:txBody>
          <a:bodyPr anchor="b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21"/>
          <p:cNvGrpSpPr/>
          <p:nvPr userDrawn="1"/>
        </p:nvGrpSpPr>
        <p:grpSpPr bwMode="grayWhite">
          <a:xfrm rot="19693411">
            <a:off x="3335008" y="1909248"/>
            <a:ext cx="6021229" cy="4829684"/>
            <a:chOff x="1761807" y="615248"/>
            <a:chExt cx="6021229" cy="4829684"/>
          </a:xfrm>
        </p:grpSpPr>
        <p:grpSp>
          <p:nvGrpSpPr>
            <p:cNvPr id="8" name="Group 42"/>
            <p:cNvGrpSpPr/>
            <p:nvPr userDrawn="1"/>
          </p:nvGrpSpPr>
          <p:grpSpPr bwMode="grayWhite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22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9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38"/>
            <p:cNvGrpSpPr/>
            <p:nvPr userDrawn="1"/>
          </p:nvGrpSpPr>
          <p:grpSpPr bwMode="grayWhite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20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39"/>
            <p:cNvGrpSpPr/>
            <p:nvPr userDrawn="1"/>
          </p:nvGrpSpPr>
          <p:grpSpPr bwMode="grayWhite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18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37"/>
            <p:cNvGrpSpPr/>
            <p:nvPr userDrawn="1"/>
          </p:nvGrpSpPr>
          <p:grpSpPr bwMode="grayWhite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16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36"/>
            <p:cNvGrpSpPr/>
            <p:nvPr userDrawn="1"/>
          </p:nvGrpSpPr>
          <p:grpSpPr bwMode="grayWhite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14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24" name="Picture 230" descr="sta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4648200" y="4419600"/>
            <a:ext cx="895350" cy="9144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4632" y="1289304"/>
            <a:ext cx="4038600" cy="4672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1728" y="1289304"/>
            <a:ext cx="4038600" cy="4672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1/16/2011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0" y="1353312"/>
            <a:ext cx="4041648" cy="639762"/>
          </a:xfrm>
          <a:solidFill>
            <a:srgbClr val="FFFFFF">
              <a:alpha val="25098"/>
            </a:srgbClr>
          </a:solidFill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93976"/>
            <a:ext cx="4040188" cy="40325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4645025" y="1353312"/>
            <a:ext cx="4041648" cy="639762"/>
          </a:xfrm>
          <a:solidFill>
            <a:srgbClr val="FFFFFF">
              <a:alpha val="25098"/>
            </a:srgbClr>
          </a:solidFill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93976"/>
            <a:ext cx="4041775" cy="40325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1/16/2011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1/16/2011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1/16/2011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6152" y="0"/>
            <a:ext cx="7470648" cy="987552"/>
          </a:xfrm>
        </p:spPr>
        <p:txBody>
          <a:bodyPr anchor="b">
            <a:normAutofit/>
          </a:bodyPr>
          <a:lstStyle>
            <a:lvl1pPr algn="l">
              <a:defRPr sz="4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1016" y="1371600"/>
            <a:ext cx="4672584" cy="485546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6025896" y="1371600"/>
            <a:ext cx="2633472" cy="4873752"/>
          </a:xfrm>
          <a:gradFill>
            <a:gsLst>
              <a:gs pos="0">
                <a:schemeClr val="bg1">
                  <a:lumMod val="95000"/>
                  <a:alpha val="34000"/>
                </a:schemeClr>
              </a:gs>
              <a:gs pos="60000">
                <a:schemeClr val="tx2">
                  <a:lumMod val="20000"/>
                  <a:lumOff val="80000"/>
                  <a:alpha val="0"/>
                </a:schemeClr>
              </a:gs>
            </a:gsLst>
            <a:lin ang="5400000" scaled="1"/>
          </a:gradFill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1/16/2011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502920" y="4855464"/>
            <a:ext cx="3218688" cy="777240"/>
          </a:xfrm>
          <a:solidFill>
            <a:schemeClr val="bg2">
              <a:lumMod val="50000"/>
            </a:schemeClr>
          </a:solidFill>
        </p:spPr>
        <p:txBody>
          <a:bodyPr anchor="ctr"/>
          <a:lstStyle>
            <a:lvl1pPr algn="ctr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3867912" y="1216152"/>
            <a:ext cx="4626864" cy="4398264"/>
          </a:xfrm>
          <a:solidFill>
            <a:srgbClr val="EAEAEA"/>
          </a:solidFill>
          <a:effectLst>
            <a:outerShdw blurRad="254000" dist="101600" dir="2700000" algn="ctr" rotWithShape="0">
              <a:srgbClr val="000000">
                <a:alpha val="4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20" y="1216152"/>
            <a:ext cx="3218688" cy="3575304"/>
          </a:xfrm>
        </p:spPr>
        <p:txBody>
          <a:bodyPr anchor="b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1/16/2011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White">
          <a:xfrm>
            <a:off x="0" y="0"/>
            <a:ext cx="9144000" cy="6858000"/>
          </a:xfrm>
          <a:prstGeom prst="rect">
            <a:avLst/>
          </a:prstGeom>
          <a:gradFill>
            <a:gsLst>
              <a:gs pos="6000">
                <a:schemeClr val="bg2">
                  <a:lumMod val="50000"/>
                  <a:alpha val="83000"/>
                </a:schemeClr>
              </a:gs>
              <a:gs pos="26000">
                <a:schemeClr val="bg2">
                  <a:lumMod val="50000"/>
                  <a:alpha val="63000"/>
                </a:schemeClr>
              </a:gs>
              <a:gs pos="50000">
                <a:schemeClr val="bg2">
                  <a:lumMod val="50000"/>
                  <a:alpha val="27000"/>
                </a:schemeClr>
              </a:gs>
              <a:gs pos="100000">
                <a:schemeClr val="bg2">
                  <a:lumMod val="5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 bwMode="black">
          <a:xfrm>
            <a:off x="0" y="0"/>
            <a:ext cx="1216152" cy="987552"/>
          </a:xfrm>
          <a:prstGeom prst="rect">
            <a:avLst/>
          </a:prstGeom>
          <a:solidFill>
            <a:srgbClr val="FFF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 bwMode="white">
          <a:xfrm>
            <a:off x="76200" y="1066800"/>
            <a:ext cx="2590800" cy="1219200"/>
          </a:xfrm>
          <a:prstGeom prst="rect">
            <a:avLst/>
          </a:prstGeom>
          <a:blipFill dpi="0" rotWithShape="1">
            <a:blip r:embed="rId13" cstate="print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136" descr="star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gray">
          <a:xfrm rot="-1315059">
            <a:off x="8659903" y="5872449"/>
            <a:ext cx="542925" cy="555625"/>
          </a:xfrm>
          <a:prstGeom prst="rect">
            <a:avLst/>
          </a:prstGeom>
          <a:noFill/>
        </p:spPr>
      </p:pic>
      <p:pic>
        <p:nvPicPr>
          <p:cNvPr id="11" name="Picture 139" descr="star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gray">
          <a:xfrm rot="-1315059" flipH="1" flipV="1">
            <a:off x="152400" y="4724400"/>
            <a:ext cx="425450" cy="434975"/>
          </a:xfrm>
          <a:prstGeom prst="rect">
            <a:avLst/>
          </a:prstGeom>
          <a:noFill/>
        </p:spPr>
      </p:pic>
      <p:pic>
        <p:nvPicPr>
          <p:cNvPr id="12" name="Picture 99" descr="star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gray">
          <a:xfrm rot="-1315059">
            <a:off x="533400" y="152400"/>
            <a:ext cx="692150" cy="708025"/>
          </a:xfrm>
          <a:prstGeom prst="rect">
            <a:avLst/>
          </a:prstGeom>
          <a:noFill/>
        </p:spPr>
      </p:pic>
      <p:cxnSp>
        <p:nvCxnSpPr>
          <p:cNvPr id="13" name="Straight Connector 12"/>
          <p:cNvCxnSpPr/>
          <p:nvPr/>
        </p:nvCxnSpPr>
        <p:spPr bwMode="white">
          <a:xfrm>
            <a:off x="1216946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 bwMode="ltGray">
          <a:xfrm>
            <a:off x="8714232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 bwMode="ltGray">
          <a:xfrm>
            <a:off x="2670048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 bwMode="grayWhite">
          <a:xfrm>
            <a:off x="0" y="990600"/>
            <a:ext cx="9144000" cy="1588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 bwMode="grayWhite">
          <a:xfrm>
            <a:off x="5788152" y="1069848"/>
            <a:ext cx="3355848" cy="1588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01"/>
          <p:cNvGrpSpPr>
            <a:grpSpLocks/>
          </p:cNvGrpSpPr>
          <p:nvPr/>
        </p:nvGrpSpPr>
        <p:grpSpPr bwMode="ltGray">
          <a:xfrm>
            <a:off x="-61512" y="-103188"/>
            <a:ext cx="4100112" cy="4217988"/>
            <a:chOff x="-80" y="-65"/>
            <a:chExt cx="2624" cy="2631"/>
          </a:xfrm>
          <a:solidFill>
            <a:schemeClr val="bg2">
              <a:lumMod val="20000"/>
              <a:lumOff val="80000"/>
              <a:alpha val="10196"/>
            </a:schemeClr>
          </a:solidFill>
        </p:grpSpPr>
        <p:sp>
          <p:nvSpPr>
            <p:cNvPr id="19" name="Freeform 102"/>
            <p:cNvSpPr>
              <a:spLocks/>
            </p:cNvSpPr>
            <p:nvPr/>
          </p:nvSpPr>
          <p:spPr bwMode="ltGray">
            <a:xfrm>
              <a:off x="1703" y="0"/>
              <a:ext cx="73" cy="34"/>
            </a:xfrm>
            <a:custGeom>
              <a:avLst/>
              <a:gdLst>
                <a:gd name="connsiteX0" fmla="*/ 674 w 711"/>
                <a:gd name="connsiteY0" fmla="*/ 0 h 451"/>
                <a:gd name="connsiteX1" fmla="*/ 711 w 711"/>
                <a:gd name="connsiteY1" fmla="*/ 67 h 451"/>
                <a:gd name="connsiteX2" fmla="*/ 132 w 711"/>
                <a:gd name="connsiteY2" fmla="*/ 401 h 451"/>
                <a:gd name="connsiteX3" fmla="*/ 112 w 711"/>
                <a:gd name="connsiteY3" fmla="*/ 367 h 451"/>
                <a:gd name="connsiteX4" fmla="*/ 94 w 711"/>
                <a:gd name="connsiteY4" fmla="*/ 335 h 451"/>
                <a:gd name="connsiteX5" fmla="*/ 674 w 711"/>
                <a:gd name="connsiteY5" fmla="*/ 0 h 451"/>
                <a:gd name="connsiteX0" fmla="*/ 674 w 711"/>
                <a:gd name="connsiteY0" fmla="*/ 0 h 451"/>
                <a:gd name="connsiteX1" fmla="*/ 711 w 711"/>
                <a:gd name="connsiteY1" fmla="*/ 67 h 451"/>
                <a:gd name="connsiteX2" fmla="*/ 185 w 711"/>
                <a:gd name="connsiteY2" fmla="*/ 369 h 451"/>
                <a:gd name="connsiteX3" fmla="*/ 132 w 711"/>
                <a:gd name="connsiteY3" fmla="*/ 401 h 451"/>
                <a:gd name="connsiteX4" fmla="*/ 112 w 711"/>
                <a:gd name="connsiteY4" fmla="*/ 367 h 451"/>
                <a:gd name="connsiteX5" fmla="*/ 94 w 711"/>
                <a:gd name="connsiteY5" fmla="*/ 335 h 451"/>
                <a:gd name="connsiteX6" fmla="*/ 674 w 711"/>
                <a:gd name="connsiteY6" fmla="*/ 0 h 451"/>
                <a:gd name="connsiteX0" fmla="*/ 674 w 711"/>
                <a:gd name="connsiteY0" fmla="*/ 0 h 401"/>
                <a:gd name="connsiteX1" fmla="*/ 711 w 711"/>
                <a:gd name="connsiteY1" fmla="*/ 67 h 401"/>
                <a:gd name="connsiteX2" fmla="*/ 185 w 711"/>
                <a:gd name="connsiteY2" fmla="*/ 369 h 401"/>
                <a:gd name="connsiteX3" fmla="*/ 132 w 711"/>
                <a:gd name="connsiteY3" fmla="*/ 401 h 401"/>
                <a:gd name="connsiteX4" fmla="*/ 112 w 711"/>
                <a:gd name="connsiteY4" fmla="*/ 367 h 401"/>
                <a:gd name="connsiteX5" fmla="*/ 94 w 711"/>
                <a:gd name="connsiteY5" fmla="*/ 335 h 401"/>
                <a:gd name="connsiteX6" fmla="*/ 674 w 711"/>
                <a:gd name="connsiteY6" fmla="*/ 0 h 401"/>
                <a:gd name="connsiteX0" fmla="*/ 562 w 599"/>
                <a:gd name="connsiteY0" fmla="*/ 0 h 401"/>
                <a:gd name="connsiteX1" fmla="*/ 599 w 599"/>
                <a:gd name="connsiteY1" fmla="*/ 67 h 401"/>
                <a:gd name="connsiteX2" fmla="*/ 73 w 599"/>
                <a:gd name="connsiteY2" fmla="*/ 369 h 401"/>
                <a:gd name="connsiteX3" fmla="*/ 20 w 599"/>
                <a:gd name="connsiteY3" fmla="*/ 401 h 401"/>
                <a:gd name="connsiteX4" fmla="*/ 0 w 599"/>
                <a:gd name="connsiteY4" fmla="*/ 367 h 401"/>
                <a:gd name="connsiteX5" fmla="*/ 562 w 599"/>
                <a:gd name="connsiteY5" fmla="*/ 0 h 401"/>
                <a:gd name="connsiteX0" fmla="*/ 0 w 599"/>
                <a:gd name="connsiteY0" fmla="*/ 300 h 334"/>
                <a:gd name="connsiteX1" fmla="*/ 599 w 599"/>
                <a:gd name="connsiteY1" fmla="*/ 0 h 334"/>
                <a:gd name="connsiteX2" fmla="*/ 73 w 599"/>
                <a:gd name="connsiteY2" fmla="*/ 302 h 334"/>
                <a:gd name="connsiteX3" fmla="*/ 20 w 599"/>
                <a:gd name="connsiteY3" fmla="*/ 334 h 334"/>
                <a:gd name="connsiteX4" fmla="*/ 0 w 599"/>
                <a:gd name="connsiteY4" fmla="*/ 300 h 334"/>
                <a:gd name="connsiteX0" fmla="*/ 0 w 73"/>
                <a:gd name="connsiteY0" fmla="*/ 5 h 39"/>
                <a:gd name="connsiteX1" fmla="*/ 73 w 73"/>
                <a:gd name="connsiteY1" fmla="*/ 7 h 39"/>
                <a:gd name="connsiteX2" fmla="*/ 20 w 73"/>
                <a:gd name="connsiteY2" fmla="*/ 39 h 39"/>
                <a:gd name="connsiteX3" fmla="*/ 0 w 73"/>
                <a:gd name="connsiteY3" fmla="*/ 5 h 39"/>
                <a:gd name="connsiteX0" fmla="*/ 0 w 73"/>
                <a:gd name="connsiteY0" fmla="*/ 0 h 34"/>
                <a:gd name="connsiteX1" fmla="*/ 73 w 73"/>
                <a:gd name="connsiteY1" fmla="*/ 2 h 34"/>
                <a:gd name="connsiteX2" fmla="*/ 20 w 73"/>
                <a:gd name="connsiteY2" fmla="*/ 34 h 34"/>
                <a:gd name="connsiteX3" fmla="*/ 0 w 73"/>
                <a:gd name="connsiteY3" fmla="*/ 0 h 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" h="34">
                  <a:moveTo>
                    <a:pt x="0" y="0"/>
                  </a:moveTo>
                  <a:cubicBezTo>
                    <a:pt x="24" y="1"/>
                    <a:pt x="49" y="1"/>
                    <a:pt x="73" y="2"/>
                  </a:cubicBezTo>
                  <a:lnTo>
                    <a:pt x="20" y="34"/>
                  </a:lnTo>
                  <a:cubicBezTo>
                    <a:pt x="13" y="23"/>
                    <a:pt x="7" y="1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03"/>
            <p:cNvSpPr>
              <a:spLocks/>
            </p:cNvSpPr>
            <p:nvPr/>
          </p:nvSpPr>
          <p:spPr bwMode="ltGray">
            <a:xfrm>
              <a:off x="1739" y="2"/>
              <a:ext cx="314" cy="131"/>
            </a:xfrm>
            <a:custGeom>
              <a:avLst/>
              <a:gdLst>
                <a:gd name="connsiteX0" fmla="*/ 607 w 638"/>
                <a:gd name="connsiteY0" fmla="*/ 0 h 353"/>
                <a:gd name="connsiteX1" fmla="*/ 638 w 638"/>
                <a:gd name="connsiteY1" fmla="*/ 71 h 353"/>
                <a:gd name="connsiteX2" fmla="*/ 33 w 638"/>
                <a:gd name="connsiteY2" fmla="*/ 353 h 353"/>
                <a:gd name="connsiteX3" fmla="*/ 0 w 638"/>
                <a:gd name="connsiteY3" fmla="*/ 284 h 353"/>
                <a:gd name="connsiteX4" fmla="*/ 129 w 638"/>
                <a:gd name="connsiteY4" fmla="*/ 222 h 353"/>
                <a:gd name="connsiteX5" fmla="*/ 607 w 638"/>
                <a:gd name="connsiteY5" fmla="*/ 0 h 353"/>
                <a:gd name="connsiteX0" fmla="*/ 607 w 638"/>
                <a:gd name="connsiteY0" fmla="*/ 0 h 353"/>
                <a:gd name="connsiteX1" fmla="*/ 638 w 638"/>
                <a:gd name="connsiteY1" fmla="*/ 71 h 353"/>
                <a:gd name="connsiteX2" fmla="*/ 314 w 638"/>
                <a:gd name="connsiteY2" fmla="*/ 222 h 353"/>
                <a:gd name="connsiteX3" fmla="*/ 33 w 638"/>
                <a:gd name="connsiteY3" fmla="*/ 353 h 353"/>
                <a:gd name="connsiteX4" fmla="*/ 0 w 638"/>
                <a:gd name="connsiteY4" fmla="*/ 284 h 353"/>
                <a:gd name="connsiteX5" fmla="*/ 129 w 638"/>
                <a:gd name="connsiteY5" fmla="*/ 222 h 353"/>
                <a:gd name="connsiteX6" fmla="*/ 607 w 638"/>
                <a:gd name="connsiteY6" fmla="*/ 0 h 353"/>
                <a:gd name="connsiteX0" fmla="*/ 129 w 638"/>
                <a:gd name="connsiteY0" fmla="*/ 151 h 282"/>
                <a:gd name="connsiteX1" fmla="*/ 638 w 638"/>
                <a:gd name="connsiteY1" fmla="*/ 0 h 282"/>
                <a:gd name="connsiteX2" fmla="*/ 314 w 638"/>
                <a:gd name="connsiteY2" fmla="*/ 151 h 282"/>
                <a:gd name="connsiteX3" fmla="*/ 33 w 638"/>
                <a:gd name="connsiteY3" fmla="*/ 282 h 282"/>
                <a:gd name="connsiteX4" fmla="*/ 0 w 638"/>
                <a:gd name="connsiteY4" fmla="*/ 213 h 282"/>
                <a:gd name="connsiteX5" fmla="*/ 129 w 638"/>
                <a:gd name="connsiteY5" fmla="*/ 151 h 282"/>
                <a:gd name="connsiteX0" fmla="*/ 129 w 314"/>
                <a:gd name="connsiteY0" fmla="*/ 0 h 131"/>
                <a:gd name="connsiteX1" fmla="*/ 314 w 314"/>
                <a:gd name="connsiteY1" fmla="*/ 0 h 131"/>
                <a:gd name="connsiteX2" fmla="*/ 33 w 314"/>
                <a:gd name="connsiteY2" fmla="*/ 131 h 131"/>
                <a:gd name="connsiteX3" fmla="*/ 0 w 314"/>
                <a:gd name="connsiteY3" fmla="*/ 62 h 131"/>
                <a:gd name="connsiteX4" fmla="*/ 129 w 314"/>
                <a:gd name="connsiteY4" fmla="*/ 0 h 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" h="131">
                  <a:moveTo>
                    <a:pt x="129" y="0"/>
                  </a:moveTo>
                  <a:lnTo>
                    <a:pt x="314" y="0"/>
                  </a:lnTo>
                  <a:lnTo>
                    <a:pt x="33" y="131"/>
                  </a:lnTo>
                  <a:lnTo>
                    <a:pt x="0" y="62"/>
                  </a:lnTo>
                  <a:lnTo>
                    <a:pt x="1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04"/>
            <p:cNvSpPr>
              <a:spLocks/>
            </p:cNvSpPr>
            <p:nvPr/>
          </p:nvSpPr>
          <p:spPr bwMode="ltGray">
            <a:xfrm>
              <a:off x="1785" y="-65"/>
              <a:ext cx="654" cy="301"/>
            </a:xfrm>
            <a:custGeom>
              <a:avLst/>
              <a:gdLst/>
              <a:ahLst/>
              <a:cxnLst>
                <a:cxn ang="0">
                  <a:pos x="629" y="0"/>
                </a:cxn>
                <a:cxn ang="0">
                  <a:pos x="654" y="73"/>
                </a:cxn>
                <a:cxn ang="0">
                  <a:pos x="26" y="301"/>
                </a:cxn>
                <a:cxn ang="0">
                  <a:pos x="0" y="229"/>
                </a:cxn>
                <a:cxn ang="0">
                  <a:pos x="629" y="0"/>
                </a:cxn>
              </a:cxnLst>
              <a:rect l="0" t="0" r="r" b="b"/>
              <a:pathLst>
                <a:path w="654" h="301">
                  <a:moveTo>
                    <a:pt x="629" y="0"/>
                  </a:moveTo>
                  <a:lnTo>
                    <a:pt x="654" y="73"/>
                  </a:lnTo>
                  <a:lnTo>
                    <a:pt x="26" y="301"/>
                  </a:lnTo>
                  <a:lnTo>
                    <a:pt x="0" y="229"/>
                  </a:lnTo>
                  <a:lnTo>
                    <a:pt x="6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05"/>
            <p:cNvSpPr>
              <a:spLocks/>
            </p:cNvSpPr>
            <p:nvPr/>
          </p:nvSpPr>
          <p:spPr bwMode="ltGray">
            <a:xfrm>
              <a:off x="1821" y="94"/>
              <a:ext cx="666" cy="248"/>
            </a:xfrm>
            <a:custGeom>
              <a:avLst/>
              <a:gdLst/>
              <a:ahLst/>
              <a:cxnLst>
                <a:cxn ang="0">
                  <a:pos x="647" y="0"/>
                </a:cxn>
                <a:cxn ang="0">
                  <a:pos x="666" y="75"/>
                </a:cxn>
                <a:cxn ang="0">
                  <a:pos x="20" y="248"/>
                </a:cxn>
                <a:cxn ang="0">
                  <a:pos x="0" y="174"/>
                </a:cxn>
                <a:cxn ang="0">
                  <a:pos x="647" y="0"/>
                </a:cxn>
              </a:cxnLst>
              <a:rect l="0" t="0" r="r" b="b"/>
              <a:pathLst>
                <a:path w="666" h="248">
                  <a:moveTo>
                    <a:pt x="647" y="0"/>
                  </a:moveTo>
                  <a:lnTo>
                    <a:pt x="666" y="75"/>
                  </a:lnTo>
                  <a:lnTo>
                    <a:pt x="20" y="248"/>
                  </a:lnTo>
                  <a:lnTo>
                    <a:pt x="0" y="174"/>
                  </a:lnTo>
                  <a:lnTo>
                    <a:pt x="6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06"/>
            <p:cNvSpPr>
              <a:spLocks/>
            </p:cNvSpPr>
            <p:nvPr/>
          </p:nvSpPr>
          <p:spPr bwMode="ltGray">
            <a:xfrm>
              <a:off x="1848" y="258"/>
              <a:ext cx="673" cy="192"/>
            </a:xfrm>
            <a:custGeom>
              <a:avLst/>
              <a:gdLst/>
              <a:ahLst/>
              <a:cxnLst>
                <a:cxn ang="0">
                  <a:pos x="659" y="0"/>
                </a:cxn>
                <a:cxn ang="0">
                  <a:pos x="673" y="76"/>
                </a:cxn>
                <a:cxn ang="0">
                  <a:pos x="14" y="192"/>
                </a:cxn>
                <a:cxn ang="0">
                  <a:pos x="0" y="116"/>
                </a:cxn>
                <a:cxn ang="0">
                  <a:pos x="659" y="0"/>
                </a:cxn>
              </a:cxnLst>
              <a:rect l="0" t="0" r="r" b="b"/>
              <a:pathLst>
                <a:path w="673" h="192">
                  <a:moveTo>
                    <a:pt x="659" y="0"/>
                  </a:moveTo>
                  <a:lnTo>
                    <a:pt x="673" y="76"/>
                  </a:lnTo>
                  <a:lnTo>
                    <a:pt x="14" y="192"/>
                  </a:lnTo>
                  <a:lnTo>
                    <a:pt x="0" y="116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07"/>
            <p:cNvSpPr>
              <a:spLocks/>
            </p:cNvSpPr>
            <p:nvPr/>
          </p:nvSpPr>
          <p:spPr bwMode="ltGray">
            <a:xfrm>
              <a:off x="1867" y="424"/>
              <a:ext cx="673" cy="136"/>
            </a:xfrm>
            <a:custGeom>
              <a:avLst/>
              <a:gdLst/>
              <a:ahLst/>
              <a:cxnLst>
                <a:cxn ang="0">
                  <a:pos x="666" y="0"/>
                </a:cxn>
                <a:cxn ang="0">
                  <a:pos x="673" y="78"/>
                </a:cxn>
                <a:cxn ang="0">
                  <a:pos x="6" y="136"/>
                </a:cxn>
                <a:cxn ang="0">
                  <a:pos x="0" y="59"/>
                </a:cxn>
                <a:cxn ang="0">
                  <a:pos x="666" y="0"/>
                </a:cxn>
              </a:cxnLst>
              <a:rect l="0" t="0" r="r" b="b"/>
              <a:pathLst>
                <a:path w="673" h="136">
                  <a:moveTo>
                    <a:pt x="666" y="0"/>
                  </a:moveTo>
                  <a:lnTo>
                    <a:pt x="673" y="78"/>
                  </a:lnTo>
                  <a:lnTo>
                    <a:pt x="6" y="136"/>
                  </a:lnTo>
                  <a:lnTo>
                    <a:pt x="0" y="59"/>
                  </a:lnTo>
                  <a:lnTo>
                    <a:pt x="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Rectangle 108"/>
            <p:cNvSpPr>
              <a:spLocks noChangeArrowheads="1"/>
            </p:cNvSpPr>
            <p:nvPr/>
          </p:nvSpPr>
          <p:spPr bwMode="ltGray">
            <a:xfrm>
              <a:off x="1875" y="593"/>
              <a:ext cx="669" cy="77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09"/>
            <p:cNvSpPr>
              <a:spLocks/>
            </p:cNvSpPr>
            <p:nvPr/>
          </p:nvSpPr>
          <p:spPr bwMode="ltGray">
            <a:xfrm>
              <a:off x="1867" y="703"/>
              <a:ext cx="673" cy="13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673" y="59"/>
                </a:cxn>
                <a:cxn ang="0">
                  <a:pos x="667" y="135"/>
                </a:cxn>
                <a:cxn ang="0">
                  <a:pos x="0" y="76"/>
                </a:cxn>
                <a:cxn ang="0">
                  <a:pos x="7" y="0"/>
                </a:cxn>
              </a:cxnLst>
              <a:rect l="0" t="0" r="r" b="b"/>
              <a:pathLst>
                <a:path w="673" h="135">
                  <a:moveTo>
                    <a:pt x="7" y="0"/>
                  </a:moveTo>
                  <a:lnTo>
                    <a:pt x="673" y="59"/>
                  </a:lnTo>
                  <a:lnTo>
                    <a:pt x="667" y="135"/>
                  </a:lnTo>
                  <a:lnTo>
                    <a:pt x="0" y="76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110"/>
            <p:cNvSpPr>
              <a:spLocks/>
            </p:cNvSpPr>
            <p:nvPr/>
          </p:nvSpPr>
          <p:spPr bwMode="ltGray">
            <a:xfrm>
              <a:off x="1849" y="813"/>
              <a:ext cx="674" cy="192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674" y="116"/>
                </a:cxn>
                <a:cxn ang="0">
                  <a:pos x="660" y="192"/>
                </a:cxn>
                <a:cxn ang="0">
                  <a:pos x="0" y="75"/>
                </a:cxn>
                <a:cxn ang="0">
                  <a:pos x="14" y="0"/>
                </a:cxn>
              </a:cxnLst>
              <a:rect l="0" t="0" r="r" b="b"/>
              <a:pathLst>
                <a:path w="674" h="192">
                  <a:moveTo>
                    <a:pt x="14" y="0"/>
                  </a:moveTo>
                  <a:lnTo>
                    <a:pt x="674" y="116"/>
                  </a:lnTo>
                  <a:lnTo>
                    <a:pt x="660" y="192"/>
                  </a:lnTo>
                  <a:lnTo>
                    <a:pt x="0" y="75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111"/>
            <p:cNvSpPr>
              <a:spLocks/>
            </p:cNvSpPr>
            <p:nvPr/>
          </p:nvSpPr>
          <p:spPr bwMode="ltGray">
            <a:xfrm>
              <a:off x="1822" y="921"/>
              <a:ext cx="667" cy="24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667" y="173"/>
                </a:cxn>
                <a:cxn ang="0">
                  <a:pos x="647" y="247"/>
                </a:cxn>
                <a:cxn ang="0">
                  <a:pos x="0" y="74"/>
                </a:cxn>
                <a:cxn ang="0">
                  <a:pos x="20" y="0"/>
                </a:cxn>
              </a:cxnLst>
              <a:rect l="0" t="0" r="r" b="b"/>
              <a:pathLst>
                <a:path w="667" h="247">
                  <a:moveTo>
                    <a:pt x="20" y="0"/>
                  </a:moveTo>
                  <a:lnTo>
                    <a:pt x="667" y="173"/>
                  </a:lnTo>
                  <a:lnTo>
                    <a:pt x="647" y="247"/>
                  </a:lnTo>
                  <a:lnTo>
                    <a:pt x="0" y="74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112"/>
            <p:cNvSpPr>
              <a:spLocks/>
            </p:cNvSpPr>
            <p:nvPr/>
          </p:nvSpPr>
          <p:spPr bwMode="ltGray">
            <a:xfrm>
              <a:off x="1787" y="1027"/>
              <a:ext cx="655" cy="301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655" y="229"/>
                </a:cxn>
                <a:cxn ang="0">
                  <a:pos x="629" y="301"/>
                </a:cxn>
                <a:cxn ang="0">
                  <a:pos x="0" y="72"/>
                </a:cxn>
                <a:cxn ang="0">
                  <a:pos x="26" y="0"/>
                </a:cxn>
              </a:cxnLst>
              <a:rect l="0" t="0" r="r" b="b"/>
              <a:pathLst>
                <a:path w="655" h="301">
                  <a:moveTo>
                    <a:pt x="26" y="0"/>
                  </a:moveTo>
                  <a:lnTo>
                    <a:pt x="655" y="229"/>
                  </a:lnTo>
                  <a:lnTo>
                    <a:pt x="629" y="301"/>
                  </a:lnTo>
                  <a:lnTo>
                    <a:pt x="0" y="72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113"/>
            <p:cNvSpPr>
              <a:spLocks/>
            </p:cNvSpPr>
            <p:nvPr/>
          </p:nvSpPr>
          <p:spPr bwMode="ltGray">
            <a:xfrm>
              <a:off x="1742" y="1130"/>
              <a:ext cx="639" cy="353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639" y="283"/>
                </a:cxn>
                <a:cxn ang="0">
                  <a:pos x="606" y="353"/>
                </a:cxn>
                <a:cxn ang="0">
                  <a:pos x="0" y="70"/>
                </a:cxn>
                <a:cxn ang="0">
                  <a:pos x="32" y="0"/>
                </a:cxn>
              </a:cxnLst>
              <a:rect l="0" t="0" r="r" b="b"/>
              <a:pathLst>
                <a:path w="639" h="353">
                  <a:moveTo>
                    <a:pt x="32" y="0"/>
                  </a:moveTo>
                  <a:lnTo>
                    <a:pt x="639" y="283"/>
                  </a:lnTo>
                  <a:lnTo>
                    <a:pt x="606" y="353"/>
                  </a:lnTo>
                  <a:lnTo>
                    <a:pt x="0" y="7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114"/>
            <p:cNvSpPr>
              <a:spLocks/>
            </p:cNvSpPr>
            <p:nvPr/>
          </p:nvSpPr>
          <p:spPr bwMode="ltGray">
            <a:xfrm>
              <a:off x="1689" y="1230"/>
              <a:ext cx="617" cy="400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617" y="334"/>
                </a:cxn>
                <a:cxn ang="0">
                  <a:pos x="579" y="400"/>
                </a:cxn>
                <a:cxn ang="0">
                  <a:pos x="0" y="66"/>
                </a:cxn>
                <a:cxn ang="0">
                  <a:pos x="37" y="0"/>
                </a:cxn>
              </a:cxnLst>
              <a:rect l="0" t="0" r="r" b="b"/>
              <a:pathLst>
                <a:path w="617" h="400">
                  <a:moveTo>
                    <a:pt x="37" y="0"/>
                  </a:moveTo>
                  <a:lnTo>
                    <a:pt x="617" y="334"/>
                  </a:lnTo>
                  <a:lnTo>
                    <a:pt x="579" y="400"/>
                  </a:lnTo>
                  <a:lnTo>
                    <a:pt x="0" y="66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115"/>
            <p:cNvSpPr>
              <a:spLocks/>
            </p:cNvSpPr>
            <p:nvPr/>
          </p:nvSpPr>
          <p:spPr bwMode="ltGray">
            <a:xfrm>
              <a:off x="1627" y="1325"/>
              <a:ext cx="592" cy="446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592" y="383"/>
                </a:cxn>
                <a:cxn ang="0">
                  <a:pos x="548" y="446"/>
                </a:cxn>
                <a:cxn ang="0">
                  <a:pos x="0" y="62"/>
                </a:cxn>
                <a:cxn ang="0">
                  <a:pos x="44" y="0"/>
                </a:cxn>
              </a:cxnLst>
              <a:rect l="0" t="0" r="r" b="b"/>
              <a:pathLst>
                <a:path w="592" h="446">
                  <a:moveTo>
                    <a:pt x="44" y="0"/>
                  </a:moveTo>
                  <a:lnTo>
                    <a:pt x="592" y="383"/>
                  </a:lnTo>
                  <a:lnTo>
                    <a:pt x="548" y="446"/>
                  </a:lnTo>
                  <a:lnTo>
                    <a:pt x="0" y="6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116"/>
            <p:cNvSpPr>
              <a:spLocks/>
            </p:cNvSpPr>
            <p:nvPr/>
          </p:nvSpPr>
          <p:spPr bwMode="ltGray">
            <a:xfrm>
              <a:off x="1558" y="1414"/>
              <a:ext cx="562" cy="489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562" y="430"/>
                </a:cxn>
                <a:cxn ang="0">
                  <a:pos x="511" y="489"/>
                </a:cxn>
                <a:cxn ang="0">
                  <a:pos x="0" y="58"/>
                </a:cxn>
                <a:cxn ang="0">
                  <a:pos x="49" y="0"/>
                </a:cxn>
              </a:cxnLst>
              <a:rect l="0" t="0" r="r" b="b"/>
              <a:pathLst>
                <a:path w="562" h="489">
                  <a:moveTo>
                    <a:pt x="49" y="0"/>
                  </a:moveTo>
                  <a:lnTo>
                    <a:pt x="562" y="430"/>
                  </a:lnTo>
                  <a:lnTo>
                    <a:pt x="511" y="489"/>
                  </a:lnTo>
                  <a:lnTo>
                    <a:pt x="0" y="58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117"/>
            <p:cNvSpPr>
              <a:spLocks/>
            </p:cNvSpPr>
            <p:nvPr/>
          </p:nvSpPr>
          <p:spPr bwMode="ltGray">
            <a:xfrm>
              <a:off x="1480" y="1498"/>
              <a:ext cx="529" cy="527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29" y="473"/>
                </a:cxn>
                <a:cxn ang="0">
                  <a:pos x="474" y="527"/>
                </a:cxn>
                <a:cxn ang="0">
                  <a:pos x="0" y="54"/>
                </a:cxn>
                <a:cxn ang="0">
                  <a:pos x="56" y="0"/>
                </a:cxn>
              </a:cxnLst>
              <a:rect l="0" t="0" r="r" b="b"/>
              <a:pathLst>
                <a:path w="529" h="527">
                  <a:moveTo>
                    <a:pt x="56" y="0"/>
                  </a:moveTo>
                  <a:lnTo>
                    <a:pt x="529" y="473"/>
                  </a:lnTo>
                  <a:lnTo>
                    <a:pt x="474" y="527"/>
                  </a:lnTo>
                  <a:lnTo>
                    <a:pt x="0" y="5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118"/>
            <p:cNvSpPr>
              <a:spLocks/>
            </p:cNvSpPr>
            <p:nvPr/>
          </p:nvSpPr>
          <p:spPr bwMode="ltGray">
            <a:xfrm>
              <a:off x="1397" y="1574"/>
              <a:ext cx="490" cy="562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490" y="513"/>
                </a:cxn>
                <a:cxn ang="0">
                  <a:pos x="430" y="562"/>
                </a:cxn>
                <a:cxn ang="0">
                  <a:pos x="0" y="51"/>
                </a:cxn>
                <a:cxn ang="0">
                  <a:pos x="59" y="0"/>
                </a:cxn>
              </a:cxnLst>
              <a:rect l="0" t="0" r="r" b="b"/>
              <a:pathLst>
                <a:path w="490" h="562">
                  <a:moveTo>
                    <a:pt x="59" y="0"/>
                  </a:moveTo>
                  <a:lnTo>
                    <a:pt x="490" y="513"/>
                  </a:lnTo>
                  <a:lnTo>
                    <a:pt x="430" y="562"/>
                  </a:lnTo>
                  <a:lnTo>
                    <a:pt x="0" y="51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119"/>
            <p:cNvSpPr>
              <a:spLocks/>
            </p:cNvSpPr>
            <p:nvPr/>
          </p:nvSpPr>
          <p:spPr bwMode="ltGray">
            <a:xfrm>
              <a:off x="1308" y="1644"/>
              <a:ext cx="446" cy="593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446" y="548"/>
                </a:cxn>
                <a:cxn ang="0">
                  <a:pos x="384" y="593"/>
                </a:cxn>
                <a:cxn ang="0">
                  <a:pos x="0" y="45"/>
                </a:cxn>
                <a:cxn ang="0">
                  <a:pos x="64" y="0"/>
                </a:cxn>
              </a:cxnLst>
              <a:rect l="0" t="0" r="r" b="b"/>
              <a:pathLst>
                <a:path w="446" h="593">
                  <a:moveTo>
                    <a:pt x="64" y="0"/>
                  </a:moveTo>
                  <a:lnTo>
                    <a:pt x="446" y="548"/>
                  </a:lnTo>
                  <a:lnTo>
                    <a:pt x="384" y="593"/>
                  </a:lnTo>
                  <a:lnTo>
                    <a:pt x="0" y="45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120"/>
            <p:cNvSpPr>
              <a:spLocks/>
            </p:cNvSpPr>
            <p:nvPr/>
          </p:nvSpPr>
          <p:spPr bwMode="ltGray">
            <a:xfrm>
              <a:off x="1214" y="1707"/>
              <a:ext cx="401" cy="618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401" y="579"/>
                </a:cxn>
                <a:cxn ang="0">
                  <a:pos x="334" y="618"/>
                </a:cxn>
                <a:cxn ang="0">
                  <a:pos x="0" y="38"/>
                </a:cxn>
                <a:cxn ang="0">
                  <a:pos x="66" y="0"/>
                </a:cxn>
              </a:cxnLst>
              <a:rect l="0" t="0" r="r" b="b"/>
              <a:pathLst>
                <a:path w="401" h="618">
                  <a:moveTo>
                    <a:pt x="66" y="0"/>
                  </a:moveTo>
                  <a:lnTo>
                    <a:pt x="401" y="579"/>
                  </a:lnTo>
                  <a:lnTo>
                    <a:pt x="334" y="618"/>
                  </a:lnTo>
                  <a:lnTo>
                    <a:pt x="0" y="38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121"/>
            <p:cNvSpPr>
              <a:spLocks/>
            </p:cNvSpPr>
            <p:nvPr/>
          </p:nvSpPr>
          <p:spPr bwMode="ltGray">
            <a:xfrm>
              <a:off x="1115" y="1760"/>
              <a:ext cx="353" cy="640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353" y="607"/>
                </a:cxn>
                <a:cxn ang="0">
                  <a:pos x="282" y="640"/>
                </a:cxn>
                <a:cxn ang="0">
                  <a:pos x="0" y="33"/>
                </a:cxn>
                <a:cxn ang="0">
                  <a:pos x="69" y="0"/>
                </a:cxn>
              </a:cxnLst>
              <a:rect l="0" t="0" r="r" b="b"/>
              <a:pathLst>
                <a:path w="353" h="640">
                  <a:moveTo>
                    <a:pt x="69" y="0"/>
                  </a:moveTo>
                  <a:lnTo>
                    <a:pt x="353" y="607"/>
                  </a:lnTo>
                  <a:lnTo>
                    <a:pt x="282" y="640"/>
                  </a:lnTo>
                  <a:lnTo>
                    <a:pt x="0" y="3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122"/>
            <p:cNvSpPr>
              <a:spLocks/>
            </p:cNvSpPr>
            <p:nvPr/>
          </p:nvSpPr>
          <p:spPr bwMode="ltGray">
            <a:xfrm>
              <a:off x="1012" y="1806"/>
              <a:ext cx="301" cy="656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301" y="629"/>
                </a:cxn>
                <a:cxn ang="0">
                  <a:pos x="228" y="656"/>
                </a:cxn>
                <a:cxn ang="0">
                  <a:pos x="0" y="27"/>
                </a:cxn>
                <a:cxn ang="0">
                  <a:pos x="72" y="0"/>
                </a:cxn>
              </a:cxnLst>
              <a:rect l="0" t="0" r="r" b="b"/>
              <a:pathLst>
                <a:path w="301" h="656">
                  <a:moveTo>
                    <a:pt x="72" y="0"/>
                  </a:moveTo>
                  <a:lnTo>
                    <a:pt x="301" y="629"/>
                  </a:lnTo>
                  <a:lnTo>
                    <a:pt x="228" y="656"/>
                  </a:lnTo>
                  <a:lnTo>
                    <a:pt x="0" y="27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123"/>
            <p:cNvSpPr>
              <a:spLocks/>
            </p:cNvSpPr>
            <p:nvPr/>
          </p:nvSpPr>
          <p:spPr bwMode="ltGray">
            <a:xfrm>
              <a:off x="906" y="1844"/>
              <a:ext cx="248" cy="666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248" y="646"/>
                </a:cxn>
                <a:cxn ang="0">
                  <a:pos x="173" y="666"/>
                </a:cxn>
                <a:cxn ang="0">
                  <a:pos x="0" y="18"/>
                </a:cxn>
                <a:cxn ang="0">
                  <a:pos x="74" y="0"/>
                </a:cxn>
              </a:cxnLst>
              <a:rect l="0" t="0" r="r" b="b"/>
              <a:pathLst>
                <a:path w="248" h="666">
                  <a:moveTo>
                    <a:pt x="74" y="0"/>
                  </a:moveTo>
                  <a:lnTo>
                    <a:pt x="248" y="646"/>
                  </a:lnTo>
                  <a:lnTo>
                    <a:pt x="173" y="666"/>
                  </a:lnTo>
                  <a:lnTo>
                    <a:pt x="0" y="18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124"/>
            <p:cNvSpPr>
              <a:spLocks/>
            </p:cNvSpPr>
            <p:nvPr/>
          </p:nvSpPr>
          <p:spPr bwMode="ltGray">
            <a:xfrm>
              <a:off x="798" y="1870"/>
              <a:ext cx="192" cy="673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192" y="660"/>
                </a:cxn>
                <a:cxn ang="0">
                  <a:pos x="116" y="673"/>
                </a:cxn>
                <a:cxn ang="0">
                  <a:pos x="0" y="13"/>
                </a:cxn>
                <a:cxn ang="0">
                  <a:pos x="76" y="0"/>
                </a:cxn>
              </a:cxnLst>
              <a:rect l="0" t="0" r="r" b="b"/>
              <a:pathLst>
                <a:path w="192" h="673">
                  <a:moveTo>
                    <a:pt x="76" y="0"/>
                  </a:moveTo>
                  <a:lnTo>
                    <a:pt x="192" y="660"/>
                  </a:lnTo>
                  <a:lnTo>
                    <a:pt x="116" y="673"/>
                  </a:lnTo>
                  <a:lnTo>
                    <a:pt x="0" y="1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125"/>
            <p:cNvSpPr>
              <a:spLocks/>
            </p:cNvSpPr>
            <p:nvPr/>
          </p:nvSpPr>
          <p:spPr bwMode="ltGray">
            <a:xfrm>
              <a:off x="688" y="1888"/>
              <a:ext cx="136" cy="67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36" y="667"/>
                </a:cxn>
                <a:cxn ang="0">
                  <a:pos x="58" y="673"/>
                </a:cxn>
                <a:cxn ang="0">
                  <a:pos x="0" y="7"/>
                </a:cxn>
                <a:cxn ang="0">
                  <a:pos x="77" y="0"/>
                </a:cxn>
              </a:cxnLst>
              <a:rect l="0" t="0" r="r" b="b"/>
              <a:pathLst>
                <a:path w="136" h="673">
                  <a:moveTo>
                    <a:pt x="77" y="0"/>
                  </a:moveTo>
                  <a:lnTo>
                    <a:pt x="136" y="667"/>
                  </a:lnTo>
                  <a:lnTo>
                    <a:pt x="58" y="673"/>
                  </a:lnTo>
                  <a:lnTo>
                    <a:pt x="0" y="7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Rectangle 126"/>
            <p:cNvSpPr>
              <a:spLocks noChangeArrowheads="1"/>
            </p:cNvSpPr>
            <p:nvPr/>
          </p:nvSpPr>
          <p:spPr bwMode="ltGray">
            <a:xfrm>
              <a:off x="578" y="1896"/>
              <a:ext cx="77" cy="670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127"/>
            <p:cNvSpPr>
              <a:spLocks/>
            </p:cNvSpPr>
            <p:nvPr/>
          </p:nvSpPr>
          <p:spPr bwMode="ltGray">
            <a:xfrm>
              <a:off x="410" y="1889"/>
              <a:ext cx="135" cy="673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135" y="7"/>
                </a:cxn>
                <a:cxn ang="0">
                  <a:pos x="76" y="673"/>
                </a:cxn>
                <a:cxn ang="0">
                  <a:pos x="0" y="666"/>
                </a:cxn>
                <a:cxn ang="0">
                  <a:pos x="59" y="0"/>
                </a:cxn>
              </a:cxnLst>
              <a:rect l="0" t="0" r="r" b="b"/>
              <a:pathLst>
                <a:path w="135" h="673">
                  <a:moveTo>
                    <a:pt x="59" y="0"/>
                  </a:moveTo>
                  <a:lnTo>
                    <a:pt x="135" y="7"/>
                  </a:lnTo>
                  <a:lnTo>
                    <a:pt x="76" y="673"/>
                  </a:lnTo>
                  <a:lnTo>
                    <a:pt x="0" y="666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128"/>
            <p:cNvSpPr>
              <a:spLocks/>
            </p:cNvSpPr>
            <p:nvPr/>
          </p:nvSpPr>
          <p:spPr bwMode="ltGray">
            <a:xfrm>
              <a:off x="243" y="1872"/>
              <a:ext cx="192" cy="672"/>
            </a:xfrm>
            <a:custGeom>
              <a:avLst/>
              <a:gdLst/>
              <a:ahLst/>
              <a:cxnLst>
                <a:cxn ang="0">
                  <a:pos x="117" y="0"/>
                </a:cxn>
                <a:cxn ang="0">
                  <a:pos x="192" y="13"/>
                </a:cxn>
                <a:cxn ang="0">
                  <a:pos x="76" y="672"/>
                </a:cxn>
                <a:cxn ang="0">
                  <a:pos x="0" y="659"/>
                </a:cxn>
                <a:cxn ang="0">
                  <a:pos x="117" y="0"/>
                </a:cxn>
              </a:cxnLst>
              <a:rect l="0" t="0" r="r" b="b"/>
              <a:pathLst>
                <a:path w="192" h="672">
                  <a:moveTo>
                    <a:pt x="117" y="0"/>
                  </a:moveTo>
                  <a:lnTo>
                    <a:pt x="192" y="13"/>
                  </a:lnTo>
                  <a:lnTo>
                    <a:pt x="76" y="672"/>
                  </a:lnTo>
                  <a:lnTo>
                    <a:pt x="0" y="659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129"/>
            <p:cNvSpPr>
              <a:spLocks/>
            </p:cNvSpPr>
            <p:nvPr/>
          </p:nvSpPr>
          <p:spPr bwMode="ltGray">
            <a:xfrm>
              <a:off x="80" y="1845"/>
              <a:ext cx="247" cy="666"/>
            </a:xfrm>
            <a:custGeom>
              <a:avLst/>
              <a:gdLst/>
              <a:ahLst/>
              <a:cxnLst>
                <a:cxn ang="0">
                  <a:pos x="172" y="0"/>
                </a:cxn>
                <a:cxn ang="0">
                  <a:pos x="247" y="20"/>
                </a:cxn>
                <a:cxn ang="0">
                  <a:pos x="74" y="666"/>
                </a:cxn>
                <a:cxn ang="0">
                  <a:pos x="0" y="646"/>
                </a:cxn>
                <a:cxn ang="0">
                  <a:pos x="172" y="0"/>
                </a:cxn>
              </a:cxnLst>
              <a:rect l="0" t="0" r="r" b="b"/>
              <a:pathLst>
                <a:path w="247" h="666">
                  <a:moveTo>
                    <a:pt x="172" y="0"/>
                  </a:moveTo>
                  <a:lnTo>
                    <a:pt x="247" y="20"/>
                  </a:lnTo>
                  <a:lnTo>
                    <a:pt x="74" y="666"/>
                  </a:lnTo>
                  <a:lnTo>
                    <a:pt x="0" y="646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130"/>
            <p:cNvSpPr>
              <a:spLocks/>
            </p:cNvSpPr>
            <p:nvPr/>
          </p:nvSpPr>
          <p:spPr bwMode="ltGray">
            <a:xfrm>
              <a:off x="-80" y="1808"/>
              <a:ext cx="301" cy="656"/>
            </a:xfrm>
            <a:custGeom>
              <a:avLst/>
              <a:gdLst/>
              <a:ahLst/>
              <a:cxnLst>
                <a:cxn ang="0">
                  <a:pos x="229" y="0"/>
                </a:cxn>
                <a:cxn ang="0">
                  <a:pos x="301" y="27"/>
                </a:cxn>
                <a:cxn ang="0">
                  <a:pos x="72" y="656"/>
                </a:cxn>
                <a:cxn ang="0">
                  <a:pos x="0" y="629"/>
                </a:cxn>
                <a:cxn ang="0">
                  <a:pos x="229" y="0"/>
                </a:cxn>
              </a:cxnLst>
              <a:rect l="0" t="0" r="r" b="b"/>
              <a:pathLst>
                <a:path w="301" h="656">
                  <a:moveTo>
                    <a:pt x="229" y="0"/>
                  </a:moveTo>
                  <a:lnTo>
                    <a:pt x="301" y="27"/>
                  </a:lnTo>
                  <a:lnTo>
                    <a:pt x="72" y="656"/>
                  </a:lnTo>
                  <a:lnTo>
                    <a:pt x="0" y="629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131"/>
            <p:cNvSpPr>
              <a:spLocks/>
            </p:cNvSpPr>
            <p:nvPr/>
          </p:nvSpPr>
          <p:spPr bwMode="ltGray">
            <a:xfrm>
              <a:off x="-42" y="1764"/>
              <a:ext cx="160" cy="377"/>
            </a:xfrm>
            <a:custGeom>
              <a:avLst/>
              <a:gdLst>
                <a:gd name="connsiteX0" fmla="*/ 283 w 353"/>
                <a:gd name="connsiteY0" fmla="*/ 0 h 639"/>
                <a:gd name="connsiteX1" fmla="*/ 353 w 353"/>
                <a:gd name="connsiteY1" fmla="*/ 33 h 639"/>
                <a:gd name="connsiteX2" fmla="*/ 70 w 353"/>
                <a:gd name="connsiteY2" fmla="*/ 639 h 639"/>
                <a:gd name="connsiteX3" fmla="*/ 0 w 353"/>
                <a:gd name="connsiteY3" fmla="*/ 606 h 639"/>
                <a:gd name="connsiteX4" fmla="*/ 193 w 353"/>
                <a:gd name="connsiteY4" fmla="*/ 193 h 639"/>
                <a:gd name="connsiteX5" fmla="*/ 283 w 353"/>
                <a:gd name="connsiteY5" fmla="*/ 0 h 639"/>
                <a:gd name="connsiteX0" fmla="*/ 283 w 353"/>
                <a:gd name="connsiteY0" fmla="*/ 0 h 639"/>
                <a:gd name="connsiteX1" fmla="*/ 353 w 353"/>
                <a:gd name="connsiteY1" fmla="*/ 33 h 639"/>
                <a:gd name="connsiteX2" fmla="*/ 193 w 353"/>
                <a:gd name="connsiteY2" fmla="*/ 377 h 639"/>
                <a:gd name="connsiteX3" fmla="*/ 70 w 353"/>
                <a:gd name="connsiteY3" fmla="*/ 639 h 639"/>
                <a:gd name="connsiteX4" fmla="*/ 0 w 353"/>
                <a:gd name="connsiteY4" fmla="*/ 606 h 639"/>
                <a:gd name="connsiteX5" fmla="*/ 193 w 353"/>
                <a:gd name="connsiteY5" fmla="*/ 193 h 639"/>
                <a:gd name="connsiteX6" fmla="*/ 283 w 353"/>
                <a:gd name="connsiteY6" fmla="*/ 0 h 639"/>
                <a:gd name="connsiteX0" fmla="*/ 283 w 353"/>
                <a:gd name="connsiteY0" fmla="*/ 0 h 606"/>
                <a:gd name="connsiteX1" fmla="*/ 353 w 353"/>
                <a:gd name="connsiteY1" fmla="*/ 33 h 606"/>
                <a:gd name="connsiteX2" fmla="*/ 193 w 353"/>
                <a:gd name="connsiteY2" fmla="*/ 377 h 606"/>
                <a:gd name="connsiteX3" fmla="*/ 0 w 353"/>
                <a:gd name="connsiteY3" fmla="*/ 606 h 606"/>
                <a:gd name="connsiteX4" fmla="*/ 193 w 353"/>
                <a:gd name="connsiteY4" fmla="*/ 193 h 606"/>
                <a:gd name="connsiteX5" fmla="*/ 283 w 353"/>
                <a:gd name="connsiteY5" fmla="*/ 0 h 606"/>
                <a:gd name="connsiteX0" fmla="*/ 90 w 160"/>
                <a:gd name="connsiteY0" fmla="*/ 0 h 377"/>
                <a:gd name="connsiteX1" fmla="*/ 160 w 160"/>
                <a:gd name="connsiteY1" fmla="*/ 33 h 377"/>
                <a:gd name="connsiteX2" fmla="*/ 0 w 160"/>
                <a:gd name="connsiteY2" fmla="*/ 377 h 377"/>
                <a:gd name="connsiteX3" fmla="*/ 0 w 160"/>
                <a:gd name="connsiteY3" fmla="*/ 193 h 377"/>
                <a:gd name="connsiteX4" fmla="*/ 90 w 160"/>
                <a:gd name="connsiteY4" fmla="*/ 0 h 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" h="377">
                  <a:moveTo>
                    <a:pt x="90" y="0"/>
                  </a:moveTo>
                  <a:lnTo>
                    <a:pt x="160" y="33"/>
                  </a:lnTo>
                  <a:cubicBezTo>
                    <a:pt x="107" y="148"/>
                    <a:pt x="53" y="262"/>
                    <a:pt x="0" y="377"/>
                  </a:cubicBezTo>
                  <a:lnTo>
                    <a:pt x="0" y="193"/>
                  </a:lnTo>
                  <a:cubicBezTo>
                    <a:pt x="30" y="129"/>
                    <a:pt x="60" y="64"/>
                    <a:pt x="9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132"/>
            <p:cNvSpPr>
              <a:spLocks/>
            </p:cNvSpPr>
            <p:nvPr/>
          </p:nvSpPr>
          <p:spPr bwMode="ltGray">
            <a:xfrm>
              <a:off x="-42" y="1714"/>
              <a:ext cx="60" cy="136"/>
            </a:xfrm>
            <a:custGeom>
              <a:avLst/>
              <a:gdLst>
                <a:gd name="connsiteX0" fmla="*/ 334 w 400"/>
                <a:gd name="connsiteY0" fmla="*/ 96 h 714"/>
                <a:gd name="connsiteX1" fmla="*/ 400 w 400"/>
                <a:gd name="connsiteY1" fmla="*/ 135 h 714"/>
                <a:gd name="connsiteX2" fmla="*/ 66 w 400"/>
                <a:gd name="connsiteY2" fmla="*/ 714 h 714"/>
                <a:gd name="connsiteX3" fmla="*/ 0 w 400"/>
                <a:gd name="connsiteY3" fmla="*/ 676 h 714"/>
                <a:gd name="connsiteX4" fmla="*/ 334 w 400"/>
                <a:gd name="connsiteY4" fmla="*/ 96 h 714"/>
                <a:gd name="connsiteX5" fmla="*/ 341 w 400"/>
                <a:gd name="connsiteY5" fmla="*/ 100 h 714"/>
                <a:gd name="connsiteX0" fmla="*/ 334 w 400"/>
                <a:gd name="connsiteY0" fmla="*/ 96 h 714"/>
                <a:gd name="connsiteX1" fmla="*/ 400 w 400"/>
                <a:gd name="connsiteY1" fmla="*/ 135 h 714"/>
                <a:gd name="connsiteX2" fmla="*/ 340 w 400"/>
                <a:gd name="connsiteY2" fmla="*/ 236 h 714"/>
                <a:gd name="connsiteX3" fmla="*/ 66 w 400"/>
                <a:gd name="connsiteY3" fmla="*/ 714 h 714"/>
                <a:gd name="connsiteX4" fmla="*/ 0 w 400"/>
                <a:gd name="connsiteY4" fmla="*/ 676 h 714"/>
                <a:gd name="connsiteX5" fmla="*/ 334 w 400"/>
                <a:gd name="connsiteY5" fmla="*/ 96 h 714"/>
                <a:gd name="connsiteX6" fmla="*/ 341 w 400"/>
                <a:gd name="connsiteY6" fmla="*/ 100 h 714"/>
                <a:gd name="connsiteX7" fmla="*/ 334 w 400"/>
                <a:gd name="connsiteY7" fmla="*/ 96 h 714"/>
                <a:gd name="connsiteX0" fmla="*/ 341 w 400"/>
                <a:gd name="connsiteY0" fmla="*/ 100 h 714"/>
                <a:gd name="connsiteX1" fmla="*/ 400 w 400"/>
                <a:gd name="connsiteY1" fmla="*/ 135 h 714"/>
                <a:gd name="connsiteX2" fmla="*/ 340 w 400"/>
                <a:gd name="connsiteY2" fmla="*/ 236 h 714"/>
                <a:gd name="connsiteX3" fmla="*/ 66 w 400"/>
                <a:gd name="connsiteY3" fmla="*/ 714 h 714"/>
                <a:gd name="connsiteX4" fmla="*/ 0 w 400"/>
                <a:gd name="connsiteY4" fmla="*/ 676 h 714"/>
                <a:gd name="connsiteX5" fmla="*/ 334 w 400"/>
                <a:gd name="connsiteY5" fmla="*/ 96 h 714"/>
                <a:gd name="connsiteX6" fmla="*/ 341 w 400"/>
                <a:gd name="connsiteY6" fmla="*/ 100 h 714"/>
                <a:gd name="connsiteX0" fmla="*/ 341 w 400"/>
                <a:gd name="connsiteY0" fmla="*/ 0 h 614"/>
                <a:gd name="connsiteX1" fmla="*/ 400 w 400"/>
                <a:gd name="connsiteY1" fmla="*/ 35 h 614"/>
                <a:gd name="connsiteX2" fmla="*/ 340 w 400"/>
                <a:gd name="connsiteY2" fmla="*/ 136 h 614"/>
                <a:gd name="connsiteX3" fmla="*/ 66 w 400"/>
                <a:gd name="connsiteY3" fmla="*/ 614 h 614"/>
                <a:gd name="connsiteX4" fmla="*/ 0 w 400"/>
                <a:gd name="connsiteY4" fmla="*/ 576 h 614"/>
                <a:gd name="connsiteX5" fmla="*/ 341 w 400"/>
                <a:gd name="connsiteY5" fmla="*/ 0 h 614"/>
                <a:gd name="connsiteX0" fmla="*/ 341 w 400"/>
                <a:gd name="connsiteY0" fmla="*/ 0 h 614"/>
                <a:gd name="connsiteX1" fmla="*/ 400 w 400"/>
                <a:gd name="connsiteY1" fmla="*/ 35 h 614"/>
                <a:gd name="connsiteX2" fmla="*/ 340 w 400"/>
                <a:gd name="connsiteY2" fmla="*/ 136 h 614"/>
                <a:gd name="connsiteX3" fmla="*/ 66 w 400"/>
                <a:gd name="connsiteY3" fmla="*/ 614 h 614"/>
                <a:gd name="connsiteX4" fmla="*/ 0 w 400"/>
                <a:gd name="connsiteY4" fmla="*/ 576 h 614"/>
                <a:gd name="connsiteX5" fmla="*/ 341 w 400"/>
                <a:gd name="connsiteY5" fmla="*/ 0 h 614"/>
                <a:gd name="connsiteX0" fmla="*/ 275 w 334"/>
                <a:gd name="connsiteY0" fmla="*/ 0 h 614"/>
                <a:gd name="connsiteX1" fmla="*/ 334 w 334"/>
                <a:gd name="connsiteY1" fmla="*/ 35 h 614"/>
                <a:gd name="connsiteX2" fmla="*/ 274 w 334"/>
                <a:gd name="connsiteY2" fmla="*/ 136 h 614"/>
                <a:gd name="connsiteX3" fmla="*/ 0 w 334"/>
                <a:gd name="connsiteY3" fmla="*/ 614 h 614"/>
                <a:gd name="connsiteX4" fmla="*/ 275 w 334"/>
                <a:gd name="connsiteY4" fmla="*/ 0 h 614"/>
                <a:gd name="connsiteX0" fmla="*/ 1 w 60"/>
                <a:gd name="connsiteY0" fmla="*/ 0 h 136"/>
                <a:gd name="connsiteX1" fmla="*/ 60 w 60"/>
                <a:gd name="connsiteY1" fmla="*/ 35 h 136"/>
                <a:gd name="connsiteX2" fmla="*/ 0 w 60"/>
                <a:gd name="connsiteY2" fmla="*/ 136 h 136"/>
                <a:gd name="connsiteX3" fmla="*/ 1 w 60"/>
                <a:gd name="connsiteY3" fmla="*/ 0 h 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" h="136">
                  <a:moveTo>
                    <a:pt x="1" y="0"/>
                  </a:moveTo>
                  <a:lnTo>
                    <a:pt x="60" y="35"/>
                  </a:lnTo>
                  <a:cubicBezTo>
                    <a:pt x="40" y="69"/>
                    <a:pt x="20" y="102"/>
                    <a:pt x="0" y="136"/>
                  </a:cubicBezTo>
                  <a:cubicBezTo>
                    <a:pt x="0" y="91"/>
                    <a:pt x="1" y="45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216152" y="0"/>
            <a:ext cx="7470648" cy="9875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457200" y="1188720"/>
            <a:ext cx="8229600" cy="4907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48056" y="6364224"/>
            <a:ext cx="21854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6BE4573E-F6AE-47E8-A5D7-4BCB2A2DFF86}" type="datetimeFigureOut">
              <a:rPr lang="en-US" smtClean="0"/>
              <a:pPr/>
              <a:t>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70048" y="6364224"/>
            <a:ext cx="53126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4152" y="6364224"/>
            <a:ext cx="612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b="1" kern="1200" cap="none" spc="0">
          <a:ln w="18415" cmpd="sng">
            <a:noFill/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2">
            <a:lumMod val="60000"/>
            <a:lumOff val="40000"/>
          </a:schemeClr>
        </a:buClr>
        <a:buSzPct val="80000"/>
        <a:buFont typeface="Wingdings 2" pitchFamily="18" charset="2"/>
        <a:buChar char="¤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3">
            <a:lumMod val="60000"/>
            <a:lumOff val="40000"/>
          </a:schemeClr>
        </a:buClr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4">
            <a:lumMod val="60000"/>
            <a:lumOff val="40000"/>
          </a:schemeClr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>
            <a:lumMod val="60000"/>
            <a:lumOff val="40000"/>
          </a:schemeClr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6">
            <a:lumMod val="60000"/>
            <a:lumOff val="40000"/>
          </a:schemeClr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A2%D0%B8%D1%85%D0%B8%D0%B9_%D0%BE%D0%BA%D0%B5%D0%B0%D0%BD" TargetMode="External"/><Relationship Id="rId3" Type="http://schemas.openxmlformats.org/officeDocument/2006/relationships/hyperlink" Target="http://ru.wikipedia.org/wiki/%D0%AE%D0%B6%D0%BD%D0%BE%D0%B5_%D0%BF%D0%BE%D0%BB%D1%83%D1%88%D0%B0%D1%80%D0%B8%D0%B5" TargetMode="External"/><Relationship Id="rId7" Type="http://schemas.openxmlformats.org/officeDocument/2006/relationships/hyperlink" Target="http://ru.wikipedia.org/wiki/%D0%98%D0%BD%D0%B4%D0%B8%D0%B9%D1%81%D0%BA%D0%B8%D0%B9_%D0%BE%D0%BA%D0%B5%D0%B0%D0%BD" TargetMode="External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C%D0%B0%D1%82%D0%B5%D1%80%D0%B8%D0%BA" TargetMode="External"/><Relationship Id="rId5" Type="http://schemas.openxmlformats.org/officeDocument/2006/relationships/hyperlink" Target="http://ru.wikipedia.org/wiki/%D0%A2%D0%B0%D1%81%D0%BC%D0%B0%D0%BD%D0%B8%D1%8F" TargetMode="External"/><Relationship Id="rId4" Type="http://schemas.openxmlformats.org/officeDocument/2006/relationships/hyperlink" Target="http://ru.wikipedia.org/wiki/%D0%90%D0%B2%D1%81%D1%82%D1%80%D0%B0%D0%BB%D0%B8%D1%8F_(%D0%BA%D0%BE%D0%BD%D1%82%D0%B8%D0%BD%D0%B5%D0%BD%D1%82)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A1%D0%BA%D0%B0%D0%BB%D0%B0" TargetMode="External"/><Relationship Id="rId3" Type="http://schemas.openxmlformats.org/officeDocument/2006/relationships/hyperlink" Target="http://ru.wikipedia.org/wiki/%D0%9D%D0%B8%D0%B7%D0%BC%D0%B5%D0%BD%D0%BD%D0%BE%D1%81%D1%82%D1%8C" TargetMode="External"/><Relationship Id="rId7" Type="http://schemas.openxmlformats.org/officeDocument/2006/relationships/image" Target="../media/image44.jpeg"/><Relationship Id="rId2" Type="http://schemas.openxmlformats.org/officeDocument/2006/relationships/hyperlink" Target="http://ru.wikipedia.org/wiki/%D0%9F%D1%83%D1%81%D1%82%D1%8B%D0%BD%D1%8F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ru.wikipedia.org/wiki/%D0%91%D0%BE%D0%BB%D1%8C%D1%88%D0%BE%D0%B9_%D0%90%D1%80%D1%82%D0%B5%D0%B7%D0%B8%D0%B0%D0%BD%D1%81%D0%BA%D0%B8%D0%B9_%D0%91%D0%B0%D1%81%D1%81%D0%B5%D0%B9%D0%BD" TargetMode="External"/><Relationship Id="rId5" Type="http://schemas.openxmlformats.org/officeDocument/2006/relationships/hyperlink" Target="http://ru.wikipedia.org/wiki/%D0%91%D0%BE%D0%BB%D1%8C%D1%88%D0%B0%D1%8F_%D0%BF%D1%83%D1%81%D1%82%D1%8B%D0%BD%D1%8F_%D0%92%D0%B8%D0%BA%D1%82%D0%BE%D1%80%D0%B8%D1%8F" TargetMode="External"/><Relationship Id="rId10" Type="http://schemas.openxmlformats.org/officeDocument/2006/relationships/hyperlink" Target="http://ru.wikipedia.org/wiki/%D0%9F%D0%B5%D1%89%D0%B5%D1%80%D0%B0" TargetMode="External"/><Relationship Id="rId4" Type="http://schemas.openxmlformats.org/officeDocument/2006/relationships/hyperlink" Target="http://ru.wikipedia.org/wiki/%D0%91%D0%BE%D0%BB%D1%8C%D1%88%D0%B0%D1%8F_%D0%9F%D0%B5%D1%81%D1%87%D0%B0%D0%BD%D0%B0%D1%8F_%D0%BF%D1%83%D1%81%D1%82%D1%8B%D0%BD%D1%8F" TargetMode="External"/><Relationship Id="rId9" Type="http://schemas.openxmlformats.org/officeDocument/2006/relationships/hyperlink" Target="http://ru.wikipedia.org/wiki/%D0%90%D0%BB%D0%B8%D1%81-%D0%A1%D0%BF%D1%80%D0%B8%D0%BD%D0%B3%D1%81" TargetMode="Externa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C%D0%B0%D1%80%D0%B3%D0%B0%D0%BD%D0%B5%D1%86" TargetMode="External"/><Relationship Id="rId13" Type="http://schemas.openxmlformats.org/officeDocument/2006/relationships/image" Target="../media/image45.jpeg"/><Relationship Id="rId3" Type="http://schemas.openxmlformats.org/officeDocument/2006/relationships/hyperlink" Target="http://ru.wikipedia.org/wiki/%D0%91%D0%BE%D0%BA%D1%81%D0%B8%D1%82" TargetMode="External"/><Relationship Id="rId7" Type="http://schemas.openxmlformats.org/officeDocument/2006/relationships/hyperlink" Target="http://ru.wikipedia.org/wiki/%D0%9A%D0%B0%D0%BD%D0%B0%D0%B4%D0%B0" TargetMode="External"/><Relationship Id="rId12" Type="http://schemas.openxmlformats.org/officeDocument/2006/relationships/hyperlink" Target="http://ru.wikipedia.org/wiki/%D0%9F%D1%80%D0%B8%D1%80%D0%BE%D0%B4%D0%BD%D1%8B%D0%B9_%D0%B3%D0%B0%D0%B7" TargetMode="External"/><Relationship Id="rId2" Type="http://schemas.openxmlformats.org/officeDocument/2006/relationships/hyperlink" Target="http://ru.wikipedia.org/wiki/%D0%9C%D0%B8%D0%BD%D0%B5%D1%80%D0%B0%D0%BB%D1%8C%D0%BD%D1%8B%D0%B5_%D1%80%D0%B5%D1%81%D1%83%D1%80%D1%81%D1%8B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A%D0%B0%D0%B7%D0%B0%D1%85%D1%81%D1%82%D0%B0%D0%BD" TargetMode="External"/><Relationship Id="rId11" Type="http://schemas.openxmlformats.org/officeDocument/2006/relationships/hyperlink" Target="http://ru.wikipedia.org/wiki/%D0%9D%D0%B5%D1%84%D1%82%D1%8C" TargetMode="External"/><Relationship Id="rId5" Type="http://schemas.openxmlformats.org/officeDocument/2006/relationships/hyperlink" Target="http://ru.wikipedia.org/wiki/%D0%A3%D1%80%D0%B0%D0%BD_(%D1%8D%D0%BB%D0%B5%D0%BC%D0%B5%D0%BD%D1%82)" TargetMode="External"/><Relationship Id="rId10" Type="http://schemas.openxmlformats.org/officeDocument/2006/relationships/hyperlink" Target="http://ru.wikipedia.org/wiki/%D0%90%D0%BB%D0%BC%D0%B0%D0%B7" TargetMode="External"/><Relationship Id="rId4" Type="http://schemas.openxmlformats.org/officeDocument/2006/relationships/hyperlink" Target="http://ru.wikipedia.org/wiki/%D0%A6%D0%B8%D1%80%D0%BA%D0%BE%D0%BD%D0%B8%D0%B9" TargetMode="External"/><Relationship Id="rId9" Type="http://schemas.openxmlformats.org/officeDocument/2006/relationships/hyperlink" Target="http://ru.wikipedia.org/wiki/%D0%97%D0%BE%D0%BB%D0%BE%D1%82%D0%BE" TargetMode="Externa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/index.php?title=%D0%93%D0%B0%D1%80%D0%BD%D0%BF%D0%B0%D0%BD%D0%B3&amp;action=edit&amp;redlink=1" TargetMode="External"/><Relationship Id="rId13" Type="http://schemas.openxmlformats.org/officeDocument/2006/relationships/image" Target="../media/image47.jpeg"/><Relationship Id="rId3" Type="http://schemas.openxmlformats.org/officeDocument/2006/relationships/hyperlink" Target="http://ru.wikipedia.org/wiki/%D0%94%D0%B0%D1%80%D0%BB%D0%B8%D0%BD%D0%B3_(%D1%80%D0%B5%D0%BA%D0%B0)" TargetMode="External"/><Relationship Id="rId7" Type="http://schemas.openxmlformats.org/officeDocument/2006/relationships/hyperlink" Target="http://ru.wikipedia.org/wiki/%D0%90%D0%BC%D0%B0%D0%B4%D0%B8%D1%83%D1%81" TargetMode="External"/><Relationship Id="rId12" Type="http://schemas.openxmlformats.org/officeDocument/2006/relationships/image" Target="../media/image46.jpeg"/><Relationship Id="rId2" Type="http://schemas.openxmlformats.org/officeDocument/2006/relationships/hyperlink" Target="http://ru.wikipedia.org/wiki/%D0%9C%D0%B0%D1%80%D1%80%D0%B0%D0%BC%D0%B1%D0%B8%D0%B4%D0%B6%D0%B8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ru.wikipedia.org/wiki/%D0%9C%D0%B0%D0%BA%D0%BA%D0%B0%D0%B9_(%D0%BE%D0%B7%D0%B5%D1%80%D0%BE)" TargetMode="External"/><Relationship Id="rId11" Type="http://schemas.openxmlformats.org/officeDocument/2006/relationships/hyperlink" Target="http://ru.wikipedia.org/wiki/%D0%93%D1%8D%D1%80%D0%B4%D0%BD%D0%B5%D1%80" TargetMode="External"/><Relationship Id="rId5" Type="http://schemas.openxmlformats.org/officeDocument/2006/relationships/hyperlink" Target="http://ru.wikipedia.org/wiki/%D0%AD%D0%B9%D1%80_(%D0%BE%D0%B7%D0%B5%D1%80%D0%BE)" TargetMode="External"/><Relationship Id="rId10" Type="http://schemas.openxmlformats.org/officeDocument/2006/relationships/hyperlink" Target="http://ru.wikipedia.org/w/index.php?title=%D0%A2%D0%BE%D1%80%D1%80%D0%B5%D1%81_(%D0%BE%D0%B7%D0%B5%D1%80%D0%BE)&amp;action=edit&amp;redlink=1" TargetMode="External"/><Relationship Id="rId4" Type="http://schemas.openxmlformats.org/officeDocument/2006/relationships/hyperlink" Target="http://ru.wikipedia.org/wiki/%D0%A2%D0%B0%D1%81%D0%BC%D0%B0%D0%BD%D0%B8%D1%8F" TargetMode="External"/><Relationship Id="rId9" Type="http://schemas.openxmlformats.org/officeDocument/2006/relationships/hyperlink" Target="http://ru.wikipedia.org/wiki/%D0%A1%D0%BE%D0%BB%D1%91%D0%BD%D0%BE%D0%B5_%D0%BE%D0%B7%D0%B5%D1%80%D0%BE" TargetMode="External"/><Relationship Id="rId14" Type="http://schemas.openxmlformats.org/officeDocument/2006/relationships/image" Target="../media/image48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D%D0%BE%D0%B2%D0%BE%D0%B7%D0%B5%D0%BB%D0%B0%D0%BD%D0%B4%D1%86%D1%8B" TargetMode="External"/><Relationship Id="rId13" Type="http://schemas.openxmlformats.org/officeDocument/2006/relationships/hyperlink" Target="http://ru.wikipedia.org/wiki/%D0%AE%D0%B3%D0%BE%D1%81%D0%BB%D0%B0%D0%B2%D1%8B" TargetMode="External"/><Relationship Id="rId3" Type="http://schemas.openxmlformats.org/officeDocument/2006/relationships/hyperlink" Target="http://ru.wikipedia.org/wiki/1_%D0%B8%D1%8E%D0%BB%D1%8F" TargetMode="External"/><Relationship Id="rId7" Type="http://schemas.openxmlformats.org/officeDocument/2006/relationships/hyperlink" Target="http://ru.wikipedia.org/wiki/%D0%98%D1%80%D0%BB%D0%B0%D0%BD%D0%B4%D1%86%D1%8B" TargetMode="External"/><Relationship Id="rId12" Type="http://schemas.openxmlformats.org/officeDocument/2006/relationships/hyperlink" Target="http://ru.wikipedia.org/wiki/%D0%9D%D0%B5%D0%BC%D1%86%D1%8B" TargetMode="External"/><Relationship Id="rId17" Type="http://schemas.openxmlformats.org/officeDocument/2006/relationships/hyperlink" Target="http://ru.wikipedia.org/wiki/%D0%A2%D0%B0%D1%81%D0%BC%D0%B0%D0%BD%D0%B8%D1%8F" TargetMode="External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49.jpeg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ru.wikipedia.org/wiki/%D0%91%D1%80%D0%B8%D1%82%D0%B0%D0%BD%D1%86%D1%8B" TargetMode="External"/><Relationship Id="rId11" Type="http://schemas.openxmlformats.org/officeDocument/2006/relationships/hyperlink" Target="http://ru.wikipedia.org/wiki/%D0%9D%D0%B8%D0%B4%D0%B5%D1%80%D0%BB%D0%B0%D0%BD%D0%B4%D1%86%D1%8B" TargetMode="External"/><Relationship Id="rId5" Type="http://schemas.openxmlformats.org/officeDocument/2006/relationships/hyperlink" Target="http://ru.wikipedia.org/wiki/%D0%98%D0%BC%D0%BC%D0%B8%D0%B3%D1%80%D0%B0%D0%BD%D1%82" TargetMode="External"/><Relationship Id="rId15" Type="http://schemas.openxmlformats.org/officeDocument/2006/relationships/hyperlink" Target="http://ru.wikipedia.org/wiki/%D0%A5%D0%B0%D0%BD%D1%8C_(%D0%BD%D0%B0%D1%80%D0%BE%D0%B4)" TargetMode="External"/><Relationship Id="rId10" Type="http://schemas.openxmlformats.org/officeDocument/2006/relationships/hyperlink" Target="http://ru.wikipedia.org/wiki/%D0%93%D1%80%D0%B5%D0%BA%D0%B8" TargetMode="External"/><Relationship Id="rId4" Type="http://schemas.openxmlformats.org/officeDocument/2006/relationships/hyperlink" Target="http://ru.wikipedia.org/wiki/2007" TargetMode="External"/><Relationship Id="rId9" Type="http://schemas.openxmlformats.org/officeDocument/2006/relationships/hyperlink" Target="http://ru.wikipedia.org/wiki/%D0%98%D1%82%D0%B0%D0%BB%D1%8C%D1%8F%D0%BD%D1%86%D1%8B" TargetMode="External"/><Relationship Id="rId14" Type="http://schemas.openxmlformats.org/officeDocument/2006/relationships/hyperlink" Target="http://ru.wikipedia.org/wiki/%D0%92%D1%8C%D0%B5%D1%82%D0%BD%D0%B0%D0%BC%D1%86%D1%8B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A%D0%BE%D0%B0%D0%BB%D0%B0" TargetMode="External"/><Relationship Id="rId13" Type="http://schemas.openxmlformats.org/officeDocument/2006/relationships/hyperlink" Target="http://ru.wikipedia.org/wiki/%D0%9A%D1%83%D0%BA%D0%B0%D0%B1%D0%B0%D1%80%D1%80%D1%8B" TargetMode="External"/><Relationship Id="rId18" Type="http://schemas.openxmlformats.org/officeDocument/2006/relationships/hyperlink" Target="http://ru.wikipedia.org/wiki/%D0%93%D0%BE%D0%BB%D0%BE%D0%B2%D0%BE%D0%BD%D0%BE%D0%B3%D0%B8%D0%B5" TargetMode="External"/><Relationship Id="rId3" Type="http://schemas.openxmlformats.org/officeDocument/2006/relationships/hyperlink" Target="http://ru.wikipedia.org/wiki/%D0%AD%D0%B2%D0%BA%D0%B0%D0%BB%D0%B8%D0%BF%D1%82" TargetMode="External"/><Relationship Id="rId7" Type="http://schemas.openxmlformats.org/officeDocument/2006/relationships/hyperlink" Target="http://ru.wikipedia.org/wiki/%D0%A1%D1%83%D0%BC%D1%87%D0%B0%D1%82%D1%8B%D0%B5" TargetMode="External"/><Relationship Id="rId12" Type="http://schemas.openxmlformats.org/officeDocument/2006/relationships/hyperlink" Target="http://ru.wikipedia.org/wiki/%D0%9A%D0%B0%D0%BA%D0%B0%D0%B4%D1%83" TargetMode="External"/><Relationship Id="rId17" Type="http://schemas.openxmlformats.org/officeDocument/2006/relationships/image" Target="../media/image50.jpeg"/><Relationship Id="rId2" Type="http://schemas.openxmlformats.org/officeDocument/2006/relationships/hyperlink" Target="http://ru.wikipedia.org/wiki/%D0%92%D0%B5%D1%87%D0%BD%D0%BE%D0%B7%D0%B5%D0%BB%D1%91%D0%BD%D1%8B%D0%B5_%D1%80%D0%B0%D1%81%D1%82%D0%B5%D0%BD%D0%B8%D1%8F" TargetMode="External"/><Relationship Id="rId16" Type="http://schemas.openxmlformats.org/officeDocument/2006/relationships/hyperlink" Target="http://ru.wikipedia.org/wiki/%D0%A4%D0%B0%D0%B9%D0%BB:Hapalochlaena_lunulata.JPG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ru.wikipedia.org/wiki/%D0%95%D1%85%D0%B8%D0%B4%D0%BD%D1%8B" TargetMode="External"/><Relationship Id="rId11" Type="http://schemas.openxmlformats.org/officeDocument/2006/relationships/hyperlink" Target="http://ru.wikipedia.org/wiki/%D0%AD%D0%BC%D1%83" TargetMode="External"/><Relationship Id="rId5" Type="http://schemas.openxmlformats.org/officeDocument/2006/relationships/hyperlink" Target="http://ru.wikipedia.org/wiki/%D0%A3%D1%82%D0%BA%D0%BE%D0%BD%D0%BE%D1%81" TargetMode="External"/><Relationship Id="rId15" Type="http://schemas.openxmlformats.org/officeDocument/2006/relationships/image" Target="../media/image31.jpeg"/><Relationship Id="rId10" Type="http://schemas.openxmlformats.org/officeDocument/2006/relationships/hyperlink" Target="http://ru.wikipedia.org/wiki/%D0%92%D0%BE%D0%BC%D0%B1%D0%B0%D1%82%D1%8B" TargetMode="External"/><Relationship Id="rId19" Type="http://schemas.openxmlformats.org/officeDocument/2006/relationships/hyperlink" Target="http://ru.wikipedia.org/wiki/%D0%93%D0%B8%D0%B3%D0%B0%D0%BD%D1%82%D1%81%D0%BA%D0%B0%D1%8F_%D0%B0%D0%B2%D1%81%D1%82%D1%80%D0%B0%D0%BB%D0%B8%D0%B9%D1%81%D0%BA%D0%B0%D1%8F_%D0%BA%D0%B0%D1%80%D0%B0%D0%BA%D0%B0%D1%82%D0%B8%D1%86%D0%B0" TargetMode="External"/><Relationship Id="rId4" Type="http://schemas.openxmlformats.org/officeDocument/2006/relationships/hyperlink" Target="http://ru.wikipedia.org/wiki/%D0%90%D0%BA%D0%B0%D1%86%D0%B8%D1%8F" TargetMode="External"/><Relationship Id="rId9" Type="http://schemas.openxmlformats.org/officeDocument/2006/relationships/hyperlink" Target="http://ru.wikipedia.org/wiki/%D0%9A%D0%B5%D0%BD%D0%B3%D1%83%D1%80%D1%83" TargetMode="External"/><Relationship Id="rId14" Type="http://schemas.openxmlformats.org/officeDocument/2006/relationships/hyperlink" Target="http://ru.wikipedia.org/wiki/%D0%A4%D0%B0%D0%B9%D0%BB:Koala_climbing_tree.jpg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D%D0%BE%D0%B2%D0%B0%D1%8F_%D0%93%D0%B2%D0%B8%D0%BD%D0%B5%D1%8F" TargetMode="External"/><Relationship Id="rId3" Type="http://schemas.openxmlformats.org/officeDocument/2006/relationships/hyperlink" Target="http://ru.wikipedia.org/wiki/%D0%90%D1%80%D0%B0%D1%84%D1%83%D1%80%D1%81%D0%BA%D0%BE%D0%B5_%D0%BC%D0%BE%D1%80%D0%B5" TargetMode="External"/><Relationship Id="rId7" Type="http://schemas.openxmlformats.org/officeDocument/2006/relationships/hyperlink" Target="http://ru.wikipedia.org/wiki/%D0%98%D0%BD%D0%B4%D0%B8%D0%B9%D1%81%D0%BA%D0%B8%D0%B9_%D0%BE%D0%BA%D0%B5%D0%B0%D0%BD" TargetMode="External"/><Relationship Id="rId12" Type="http://schemas.openxmlformats.org/officeDocument/2006/relationships/image" Target="../media/image5.jpeg"/><Relationship Id="rId2" Type="http://schemas.openxmlformats.org/officeDocument/2006/relationships/hyperlink" Target="http://ru.wikipedia.org/wiki/%D0%A2%D0%B8%D1%85%D0%B8%D0%B9_%D0%BE%D0%BA%D0%B5%D0%B0%D0%BD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2%D0%B8%D0%BC%D0%BE%D1%80%D1%81%D0%BA%D0%BE%D0%B5_%D0%BC%D0%BE%D1%80%D0%B5" TargetMode="External"/><Relationship Id="rId11" Type="http://schemas.openxmlformats.org/officeDocument/2006/relationships/hyperlink" Target="http://ru.wikipedia.org/wiki/%D0%91%D0%BE%D0%BB%D1%8C%D1%88%D0%BE%D0%B9_%D0%B1%D0%B0%D1%80%D1%8C%D0%B5%D1%80%D0%BD%D1%8B%D0%B9_%D1%80%D0%B8%D1%84" TargetMode="External"/><Relationship Id="rId5" Type="http://schemas.openxmlformats.org/officeDocument/2006/relationships/hyperlink" Target="http://ru.wikipedia.org/wiki/%D0%A2%D0%B0%D1%81%D0%BC%D0%B0%D0%BD%D0%BE%D0%B2%D0%BE_%D0%BC%D0%BE%D1%80%D0%B5" TargetMode="External"/><Relationship Id="rId10" Type="http://schemas.openxmlformats.org/officeDocument/2006/relationships/hyperlink" Target="http://ru.wikipedia.org/wiki/%D0%9A%D0%BE%D1%80%D0%B0%D0%BB%D0%BB%D0%BE%D0%B2%D1%8B%D0%B5_%D1%80%D0%B8%D1%84%D1%8B" TargetMode="External"/><Relationship Id="rId4" Type="http://schemas.openxmlformats.org/officeDocument/2006/relationships/hyperlink" Target="http://ru.wikipedia.org/wiki/%D0%9A%D0%BE%D1%80%D0%B0%D0%BB%D0%BB%D0%BE%D0%B2%D0%BE%D0%B5_%D0%BC%D0%BE%D1%80%D0%B5" TargetMode="External"/><Relationship Id="rId9" Type="http://schemas.openxmlformats.org/officeDocument/2006/relationships/hyperlink" Target="http://ru.wikipedia.org/wiki/%D0%A2%D0%B0%D1%81%D0%BC%D0%B0%D0%BD%D0%B8%D1%8F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2%D0%B5%D1%81%D1%82%D0%BC%D0%B8%D0%BD%D1%81%D1%82%D0%B5%D1%80%D1%81%D0%BA%D0%B8%D0%B9_%D1%81%D1%82%D0%B0%D1%82%D1%83%D1%82_1931" TargetMode="External"/><Relationship Id="rId2" Type="http://schemas.openxmlformats.org/officeDocument/2006/relationships/hyperlink" Target="http://ru.wikipedia.org/wiki/%D0%9A%D0%BE%D1%80%D0%BE%D0%BB%D0%B5%D0%B2%D1%81%D1%82%D0%B2%D0%B0_%D0%A1%D0%BE%D0%B4%D1%80%D1%83%D0%B6%D0%B5%D1%81%D1%82%D0%B2%D0%B0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ru.wikipedia.org/wiki/%D0%95%D0%BB%D0%B8%D0%B7%D0%B0%D0%B2%D0%B5%D1%82%D0%B0_II_(%D0%BA%D0%BE%D1%80%D0%BE%D0%BB%D0%B5%D0%B2%D0%B0_%D0%92%D0%B5%D0%BB%D0%B8%D0%BA%D0%BE%D0%B1%D1%80%D0%B8%D1%82%D0%B0%D0%BD%D0%B8%D0%B8)" TargetMode="External"/><Relationship Id="rId5" Type="http://schemas.openxmlformats.org/officeDocument/2006/relationships/hyperlink" Target="http://ru.wikipedia.org/wiki/1953_%D0%B3%D0%BE%D0%B4" TargetMode="External"/><Relationship Id="rId4" Type="http://schemas.openxmlformats.org/officeDocument/2006/relationships/hyperlink" Target="http://ru.wikipedia.org/wiki/%D0%91%D1%80%D0%B8%D1%82%D0%B0%D0%BD%D1%81%D0%BA%D0%B0%D1%8F_%D0%BC%D0%BE%D0%BD%D0%B0%D1%80%D1%85%D0%B8%D1%8F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hyperlink" Target="http://ru.wikipedia.org/wiki/%D0%90%D0%B2%D1%81%D1%82%D1%80%D0%B0%D0%BB%D0%B8%D0%B9%D1%81%D0%BA%D0%B8%D0%B9_%D0%B4%D0%BE%D0%BB%D0%BB%D0%B0%D1%80" TargetMode="Externa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A%D0%B5%D0%BD%D0%B3%D1%83%D1%80%D1%8F%D1%82%D0%BD%D0%B8%D0%BA" TargetMode="External"/><Relationship Id="rId2" Type="http://schemas.openxmlformats.org/officeDocument/2006/relationships/hyperlink" Target="http://ru.wikipedia.org/wiki/%D0%A2%D0%B0%D1%81%D0%BC%D0%B0%D0%BD%D0%B8%D1%8F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/index.php?title=%D0%A1%D0%B0%D1%83%D1%82-%D0%98%D1%81%D1%82-%D0%9A%D0%B5%D0%B9%D0%BF&amp;action=edit&amp;redlink=1" TargetMode="External"/><Relationship Id="rId2" Type="http://schemas.openxmlformats.org/officeDocument/2006/relationships/hyperlink" Target="http://ru.wikipedia.org/wiki/%D0%99%D0%BE%D1%80%D0%BA_(%D0%BC%D1%8B%D1%81)" TargetMode="External"/><Relationship Id="rId1" Type="http://schemas.openxmlformats.org/officeDocument/2006/relationships/slideLayout" Target="../slideLayouts/slideLayout6.xml"/><Relationship Id="rId5" Type="http://schemas.openxmlformats.org/officeDocument/2006/relationships/hyperlink" Target="http://ru.wikipedia.org/wiki/%D0%91%D0%B0%D0%B9%D1%80%D0%BE%D0%BD_(%D0%BC%D1%8B%D1%81)" TargetMode="External"/><Relationship Id="rId4" Type="http://schemas.openxmlformats.org/officeDocument/2006/relationships/hyperlink" Target="http://ru.wikipedia.org/wiki/%D0%A1%D1%82%D0%B8%D0%BF-%D0%9F%D0%BE%D0%B9%D0%BD%D1%82_(%D0%BC%D1%8B%D1%81)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A%D1%83%D0%BA,_%D0%94%D0%B6%D0%B5%D0%B9%D0%BC%D1%81" TargetMode="External"/><Relationship Id="rId13" Type="http://schemas.openxmlformats.org/officeDocument/2006/relationships/hyperlink" Target="http://ru.wikipedia.org/wiki/%D0%9A%D0%BE%D0%BB%D0%BE%D0%BD%D0%B8%D1%8F" TargetMode="External"/><Relationship Id="rId18" Type="http://schemas.openxmlformats.org/officeDocument/2006/relationships/hyperlink" Target="http://ru.wikipedia.org/wiki/%D0%A4%D0%B5%D0%B4%D0%B5%D1%80%D0%B0%D1%86%D0%B8%D1%8F" TargetMode="External"/><Relationship Id="rId3" Type="http://schemas.openxmlformats.org/officeDocument/2006/relationships/hyperlink" Target="http://ru.wikipedia.org/wiki/%D0%AE%D0%B3%D0%BE-%D0%92%D0%BE%D1%81%D1%82%D0%BE%D1%87%D0%BD%D0%B0%D1%8F_%D0%90%D0%B7%D0%B8%D1%8F" TargetMode="External"/><Relationship Id="rId7" Type="http://schemas.openxmlformats.org/officeDocument/2006/relationships/hyperlink" Target="http://ru.wikipedia.org/wiki/1770_%D0%B3%D0%BE%D0%B4" TargetMode="External"/><Relationship Id="rId12" Type="http://schemas.openxmlformats.org/officeDocument/2006/relationships/hyperlink" Target="http://ru.wikipedia.org/wiki/1788_%D0%B3%D0%BE%D0%B4" TargetMode="External"/><Relationship Id="rId17" Type="http://schemas.openxmlformats.org/officeDocument/2006/relationships/hyperlink" Target="http://ru.wikipedia.org/wiki/1901_%D0%B3%D0%BE%D0%B4" TargetMode="External"/><Relationship Id="rId2" Type="http://schemas.openxmlformats.org/officeDocument/2006/relationships/hyperlink" Target="http://ru.wikipedia.org/wiki/%D0%90%D0%B2%D1%81%D1%82%D1%80%D0%B0%D0%BB%D0%B8%D0%B9%D1%81%D0%BA%D0%B8%D0%B5_%D0%B0%D0%B1%D0%BE%D1%80%D0%B8%D0%B3%D0%B5%D0%BD%D1%8B" TargetMode="External"/><Relationship Id="rId16" Type="http://schemas.openxmlformats.org/officeDocument/2006/relationships/hyperlink" Target="http://ru.wikipedia.org/wiki/1_%D1%8F%D0%BD%D0%B2%D0%B0%D1%80%D1%8F" TargetMode="External"/><Relationship Id="rId20" Type="http://schemas.openxmlformats.org/officeDocument/2006/relationships/image" Target="../media/image7.jpeg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ru.wikipedia.org/wiki/1606_%D0%B3%D0%BE%D0%B4" TargetMode="External"/><Relationship Id="rId11" Type="http://schemas.openxmlformats.org/officeDocument/2006/relationships/hyperlink" Target="http://ru.wikipedia.org/wiki/26_%D1%8F%D0%BD%D0%B2%D0%B0%D1%80%D1%8F" TargetMode="External"/><Relationship Id="rId5" Type="http://schemas.openxmlformats.org/officeDocument/2006/relationships/hyperlink" Target="http://ru.wikipedia.org/wiki/%D0%AF%D0%BD%D1%81%D0%B7%D0%BE%D0%BD,_%D0%91%D0%B8%D0%BB%D0%BB%D0%B5%D0%BC" TargetMode="External"/><Relationship Id="rId15" Type="http://schemas.openxmlformats.org/officeDocument/2006/relationships/hyperlink" Target="http://ru.wikipedia.org/wiki/XIX_%D0%B2%D0%B5%D0%BA" TargetMode="External"/><Relationship Id="rId10" Type="http://schemas.openxmlformats.org/officeDocument/2006/relationships/hyperlink" Target="http://ru.wikipedia.org/wiki/%D0%91%D1%80%D0%B8%D1%82%D0%B0%D0%BD%D1%81%D0%BA%D0%B0%D1%8F_%D0%B8%D0%BC%D0%BF%D0%B5%D1%80%D0%B8%D1%8F" TargetMode="External"/><Relationship Id="rId19" Type="http://schemas.openxmlformats.org/officeDocument/2006/relationships/image" Target="../media/image6.jpeg"/><Relationship Id="rId4" Type="http://schemas.openxmlformats.org/officeDocument/2006/relationships/hyperlink" Target="http://ru.wikipedia.org/wiki/%D0%9D%D0%B8%D0%B4%D0%B5%D1%80%D0%BB%D0%B0%D0%BD%D0%B4%D1%8B" TargetMode="External"/><Relationship Id="rId9" Type="http://schemas.openxmlformats.org/officeDocument/2006/relationships/hyperlink" Target="http://ru.wikipedia.org/wiki/%D0%98%D0%BD%D0%B4%D0%B5%D0%B2%D0%BE%D1%80_(%D0%BA%D0%BE%D1%80%D0%B0%D0%B1%D0%BB%D1%8C)" TargetMode="External"/><Relationship Id="rId14" Type="http://schemas.openxmlformats.org/officeDocument/2006/relationships/hyperlink" Target="http://ru.wikipedia.org/wiki/%D0%9D%D0%BE%D0%B2%D1%8B%D0%B9_%D0%AE%D0%B6%D0%BD%D1%8B%D0%B9_%D0%A3%D1%8D%D0%BB%D1%8C%D1%81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3" Type="http://schemas.openxmlformats.org/officeDocument/2006/relationships/image" Target="../media/image12.gif"/><Relationship Id="rId7" Type="http://schemas.openxmlformats.org/officeDocument/2006/relationships/image" Target="../media/image16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gif"/><Relationship Id="rId5" Type="http://schemas.openxmlformats.org/officeDocument/2006/relationships/image" Target="../media/image14.gif"/><Relationship Id="rId4" Type="http://schemas.openxmlformats.org/officeDocument/2006/relationships/image" Target="../media/image13.gif"/><Relationship Id="rId9" Type="http://schemas.openxmlformats.org/officeDocument/2006/relationships/image" Target="../media/image1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71502" y="500042"/>
            <a:ext cx="9215502" cy="2714644"/>
          </a:xfrm>
          <a:scene3d>
            <a:camera prst="perspectiveContrastingRightFacing"/>
            <a:lightRig rig="threePt" dir="t"/>
          </a:scene3d>
        </p:spPr>
        <p:txBody>
          <a:bodyPr/>
          <a:lstStyle/>
          <a:p>
            <a:pPr algn="ctr"/>
            <a:r>
              <a:rPr lang="ru-RU" sz="8000" i="1" dirty="0" smtClean="0">
                <a:solidFill>
                  <a:srgbClr val="FF0000"/>
                </a:solidFill>
                <a:latin typeface="Verdana" pitchFamily="34" charset="0"/>
              </a:rPr>
              <a:t>Австралийский</a:t>
            </a:r>
            <a:br>
              <a:rPr lang="ru-RU" sz="8000" i="1" dirty="0" smtClean="0">
                <a:solidFill>
                  <a:srgbClr val="FF0000"/>
                </a:solidFill>
                <a:latin typeface="Verdana" pitchFamily="34" charset="0"/>
              </a:rPr>
            </a:br>
            <a:r>
              <a:rPr lang="ru-RU" sz="8800" i="1" dirty="0" smtClean="0">
                <a:solidFill>
                  <a:srgbClr val="FF0000"/>
                </a:solidFill>
                <a:latin typeface="Verdana" pitchFamily="34" charset="0"/>
              </a:rPr>
              <a:t>союз</a:t>
            </a:r>
            <a:endParaRPr lang="ru-RU" sz="8800" i="1" dirty="0">
              <a:solidFill>
                <a:srgbClr val="FF0000"/>
              </a:solidFill>
              <a:latin typeface="Verdana" pitchFamily="34" charset="0"/>
            </a:endParaRPr>
          </a:p>
        </p:txBody>
      </p:sp>
      <p:pic>
        <p:nvPicPr>
          <p:cNvPr id="1026" name="Picture 2" descr="D:\Саша\Разное\300px-Australia_%28orthographic_projection%29_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745440">
            <a:off x="4062288" y="2571289"/>
            <a:ext cx="5059908" cy="4091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715436" cy="57150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rial Black" pitchFamily="34" charset="0"/>
              </a:rPr>
              <a:t>Столица  Австралии – Канберра.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357686" y="1142984"/>
            <a:ext cx="4572032" cy="5500726"/>
          </a:xfrm>
        </p:spPr>
        <p:txBody>
          <a:bodyPr>
            <a:normAutofit fontScale="92500"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Проблема  выбора  столицы  среди  двух  кандидатов – Сиднея и  Мельбурна – оказалась  очень  сложной. Дело  дошло  до  вражды  двух  соседей.. После  долгих  споров  было  решено  построить  столицу  на  «нейтральной»  территории,  между  Сиднеем  и  Мельбурном. </a:t>
            </a:r>
          </a:p>
          <a:p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	Выбор  пал  на  Канберру, долину находящуюся  у  подножия 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Голубых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 гор. В  переводе  «Канберра»  означает  «Место  встреч».</a:t>
            </a:r>
          </a:p>
          <a:p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	Строительство  города шло  то  быстро,  то  медленно, и  поэтому  официально  город  был  провозглашен  столицей  лишь  в 1927 г.</a:t>
            </a:r>
          </a:p>
          <a:p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22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Саша\Разное\canberra-hills_800_60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4" y="1428735"/>
            <a:ext cx="4071935" cy="45005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9001156" cy="98755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                          Центр  города – </a:t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dirty="0" smtClean="0">
                <a:solidFill>
                  <a:srgbClr val="FFC000"/>
                </a:solidFill>
              </a:rPr>
              <a:t>   искусственное  озеро   </a:t>
            </a:r>
            <a:r>
              <a:rPr lang="ru-RU" dirty="0" err="1" smtClean="0">
                <a:solidFill>
                  <a:srgbClr val="FFC000"/>
                </a:solidFill>
              </a:rPr>
              <a:t>Берли</a:t>
            </a:r>
            <a:r>
              <a:rPr lang="ru-RU" dirty="0" smtClean="0">
                <a:solidFill>
                  <a:srgbClr val="FFC000"/>
                </a:solidFill>
              </a:rPr>
              <a:t> -  </a:t>
            </a:r>
            <a:r>
              <a:rPr lang="ru-RU" dirty="0" err="1" smtClean="0">
                <a:solidFill>
                  <a:srgbClr val="FFC000"/>
                </a:solidFill>
              </a:rPr>
              <a:t>Гриффин</a:t>
            </a:r>
            <a:r>
              <a:rPr lang="ru-RU" dirty="0" smtClean="0">
                <a:solidFill>
                  <a:srgbClr val="FFC000"/>
                </a:solidFill>
              </a:rPr>
              <a:t> 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2050" name="Picture 2" descr="D:\Саша\Разное\ph0167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285860"/>
            <a:ext cx="8572560" cy="444573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282" y="5786454"/>
            <a:ext cx="73581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bg1"/>
                </a:solidFill>
              </a:rPr>
              <a:t>Так  увековечили  австралийцы  память  об  архитекторе  </a:t>
            </a:r>
            <a:r>
              <a:rPr lang="ru-RU" b="1" i="1" u="sng" dirty="0" err="1" smtClean="0">
                <a:solidFill>
                  <a:schemeClr val="bg1"/>
                </a:solidFill>
              </a:rPr>
              <a:t>Уолтере</a:t>
            </a:r>
            <a:r>
              <a:rPr lang="ru-RU" b="1" i="1" u="sng" dirty="0" smtClean="0">
                <a:solidFill>
                  <a:schemeClr val="bg1"/>
                </a:solidFill>
              </a:rPr>
              <a:t>  </a:t>
            </a:r>
            <a:r>
              <a:rPr lang="ru-RU" b="1" i="1" u="sng" dirty="0" err="1" smtClean="0">
                <a:solidFill>
                  <a:schemeClr val="bg1"/>
                </a:solidFill>
              </a:rPr>
              <a:t>Берли</a:t>
            </a:r>
            <a:r>
              <a:rPr lang="ru-RU" b="1" i="1" u="sng" dirty="0" smtClean="0">
                <a:solidFill>
                  <a:schemeClr val="bg1"/>
                </a:solidFill>
              </a:rPr>
              <a:t>  </a:t>
            </a:r>
            <a:r>
              <a:rPr lang="ru-RU" b="1" i="1" u="sng" dirty="0" err="1" smtClean="0">
                <a:solidFill>
                  <a:schemeClr val="bg1"/>
                </a:solidFill>
              </a:rPr>
              <a:t>Гриффине</a:t>
            </a:r>
            <a:r>
              <a:rPr lang="ru-RU" b="1" i="1" dirty="0" smtClean="0">
                <a:solidFill>
                  <a:schemeClr val="bg1"/>
                </a:solidFill>
              </a:rPr>
              <a:t>, спланировавшем  столицу.</a:t>
            </a:r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6248" y="3214686"/>
            <a:ext cx="1428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714348" y="1500174"/>
            <a:ext cx="5357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/>
              <a:t>В  центре озера –   мощный    фонтан     капитана   Кука.</a:t>
            </a:r>
            <a:endParaRPr lang="ru-RU" sz="2000" b="1" i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543956" cy="987552"/>
          </a:xfrm>
        </p:spPr>
        <p:txBody>
          <a:bodyPr/>
          <a:lstStyle/>
          <a:p>
            <a:r>
              <a:rPr lang="ru-RU" dirty="0" smtClean="0"/>
              <a:t>На  берегу  озера  находятся: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rot="10800000" flipV="1">
            <a:off x="212025" y="819343"/>
            <a:ext cx="4255962" cy="680677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Национальный  музей</a:t>
            </a:r>
            <a:endParaRPr lang="ru-RU" sz="24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715008" y="857232"/>
            <a:ext cx="2970078" cy="642942"/>
          </a:xfrm>
        </p:spPr>
        <p:txBody>
          <a:bodyPr/>
          <a:lstStyle/>
          <a:p>
            <a:r>
              <a:rPr lang="ru-RU" dirty="0" smtClean="0"/>
              <a:t>Военный  мемориал</a:t>
            </a:r>
            <a:endParaRPr lang="ru-RU" dirty="0"/>
          </a:p>
        </p:txBody>
      </p:sp>
      <p:pic>
        <p:nvPicPr>
          <p:cNvPr id="1026" name="Picture 2" descr="D:\Саша\Разное\6004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57298"/>
            <a:ext cx="3786182" cy="34124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</p:pic>
      <p:pic>
        <p:nvPicPr>
          <p:cNvPr id="2050" name="Picture 2" descr="D:\Саша\Разное\236200_85_155_125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1571612"/>
            <a:ext cx="3143271" cy="31432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D:\Саша\Разное\ph0167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08" y="3500438"/>
            <a:ext cx="3714776" cy="33575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6072198" y="5429264"/>
            <a:ext cx="27146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Franklin Gothic Heavy" pitchFamily="34" charset="0"/>
              </a:rPr>
              <a:t>Верховный суд, национальная  библиотека</a:t>
            </a:r>
            <a:endParaRPr lang="ru-RU" sz="2000" dirty="0">
              <a:latin typeface="Franklin Gothic Heavy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8686800" cy="100013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Arno Pro Smbd Caption" pitchFamily="18" charset="0"/>
              </a:rPr>
              <a:t>             </a:t>
            </a:r>
            <a:r>
              <a:rPr lang="ru-RU" sz="3600" dirty="0" smtClean="0">
                <a:solidFill>
                  <a:srgbClr val="C00000"/>
                </a:solidFill>
                <a:latin typeface="Arno Pro Smbd Caption" pitchFamily="18" charset="0"/>
              </a:rPr>
              <a:t>В деловом центре Канберры </a:t>
            </a:r>
            <a:br>
              <a:rPr lang="ru-RU" sz="3600" dirty="0" smtClean="0">
                <a:solidFill>
                  <a:srgbClr val="C00000"/>
                </a:solidFill>
                <a:latin typeface="Arno Pro Smbd Caption" pitchFamily="18" charset="0"/>
              </a:rPr>
            </a:br>
            <a:r>
              <a:rPr lang="ru-RU" sz="3600" dirty="0" smtClean="0">
                <a:solidFill>
                  <a:srgbClr val="C00000"/>
                </a:solidFill>
                <a:latin typeface="Arno Pro Smbd Caption" pitchFamily="18" charset="0"/>
              </a:rPr>
              <a:t>       расположено  здание  парламента.</a:t>
            </a:r>
            <a:endParaRPr lang="ru-RU" sz="3600" dirty="0">
              <a:solidFill>
                <a:srgbClr val="C00000"/>
              </a:solidFill>
              <a:latin typeface="Arno Pro Smbd Captio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D:\Саша\Разное\171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1428736"/>
            <a:ext cx="2900363" cy="515779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4282" y="5286388"/>
            <a:ext cx="55721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Franklin Gothic Heavy" pitchFamily="34" charset="0"/>
              </a:rPr>
              <a:t>Здание парламента </a:t>
            </a:r>
          </a:p>
          <a:p>
            <a:r>
              <a:rPr lang="ru-RU" sz="2000" dirty="0" smtClean="0">
                <a:latin typeface="Franklin Gothic Heavy" pitchFamily="34" charset="0"/>
              </a:rPr>
              <a:t> имеет  форму  бумеранга </a:t>
            </a:r>
          </a:p>
          <a:p>
            <a:r>
              <a:rPr lang="ru-RU" sz="2000" dirty="0" smtClean="0">
                <a:latin typeface="Franklin Gothic Heavy" pitchFamily="34" charset="0"/>
              </a:rPr>
              <a:t>и  увенчано  гигантской  мачтой.</a:t>
            </a:r>
            <a:endParaRPr lang="ru-RU" sz="2000" dirty="0">
              <a:latin typeface="Franklin Gothic Heavy" pitchFamily="34" charset="0"/>
            </a:endParaRPr>
          </a:p>
        </p:txBody>
      </p:sp>
      <p:pic>
        <p:nvPicPr>
          <p:cNvPr id="1026" name="Picture 2" descr="D:\Саша\Разное\800px-lake-parlhouse_500_40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571612"/>
            <a:ext cx="5429288" cy="3429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401080" cy="987552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В Канберре  много  необычных  зданий:</a:t>
            </a:r>
            <a:endParaRPr lang="ru-RU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844" y="1353312"/>
            <a:ext cx="4356004" cy="639762"/>
          </a:xfrm>
        </p:spPr>
        <p:txBody>
          <a:bodyPr/>
          <a:lstStyle/>
          <a:p>
            <a:r>
              <a:rPr lang="ru-RU" dirty="0" smtClean="0"/>
              <a:t>Австралийская  академия наук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Национальная галерея</a:t>
            </a:r>
            <a:endParaRPr lang="ru-RU" dirty="0"/>
          </a:p>
        </p:txBody>
      </p:sp>
      <p:pic>
        <p:nvPicPr>
          <p:cNvPr id="1026" name="Picture 2" descr="D:\Саша\Разное\800px-Shine_dome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214554"/>
            <a:ext cx="4040188" cy="16716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7" name="Picture 3" descr="D:\Саша\Разное\800px-NatMusAus_Main_Entrance_Strip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2071678"/>
            <a:ext cx="4041775" cy="30003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8" name="Picture 4" descr="D:\Саша\Разное\Canberra-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4214818"/>
            <a:ext cx="3662353" cy="24788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4857752" y="5786454"/>
            <a:ext cx="37147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Franklin Gothic Heavy" pitchFamily="34" charset="0"/>
              </a:rPr>
              <a:t>Башня-звонница </a:t>
            </a:r>
            <a:r>
              <a:rPr lang="ru-RU" sz="2000" dirty="0" err="1" smtClean="0">
                <a:latin typeface="Franklin Gothic Heavy" pitchFamily="34" charset="0"/>
              </a:rPr>
              <a:t>Кирилон</a:t>
            </a:r>
            <a:r>
              <a:rPr lang="ru-RU" sz="2000" dirty="0" smtClean="0">
                <a:latin typeface="Franklin Gothic Heavy" pitchFamily="34" charset="0"/>
              </a:rPr>
              <a:t>, взметнувшаяся в небо трехгранным  столбом.</a:t>
            </a:r>
            <a:endParaRPr lang="ru-RU" sz="2000" dirty="0">
              <a:latin typeface="Franklin Gothic Heavy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472518" cy="987552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Национальный  ботанический  сад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D:\Саша\Разное\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786190"/>
            <a:ext cx="2786082" cy="250033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051" name="Picture 3" descr="D:\Саша\Разное\0_15ca5_61c08395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3857628"/>
            <a:ext cx="3079749" cy="27146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D:\Саша\Разное\0_15b80_51c3b8cc_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142984"/>
            <a:ext cx="2714644" cy="23574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D:\Саша\Разное\Коал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98" y="1214422"/>
            <a:ext cx="2540000" cy="25019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054" name="Picture 6" descr="D:\Саша\Разное\105_217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4678" y="2357430"/>
            <a:ext cx="2571768" cy="23574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3071802" y="1285860"/>
            <a:ext cx="25717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FFC000"/>
                </a:solidFill>
              </a:rPr>
              <a:t>Собрано  более </a:t>
            </a:r>
          </a:p>
          <a:p>
            <a:r>
              <a:rPr lang="ru-RU" sz="2000" b="1" i="1" dirty="0" smtClean="0">
                <a:solidFill>
                  <a:srgbClr val="FFC000"/>
                </a:solidFill>
              </a:rPr>
              <a:t>6000 экспонатов.</a:t>
            </a:r>
            <a:endParaRPr lang="ru-RU" sz="2000" b="1" i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357166"/>
            <a:ext cx="8543956" cy="2000264"/>
          </a:xfrm>
        </p:spPr>
        <p:txBody>
          <a:bodyPr>
            <a:normAutofit/>
          </a:bodyPr>
          <a:lstStyle/>
          <a:p>
            <a:r>
              <a:rPr lang="ru-RU" sz="8000" dirty="0" smtClean="0">
                <a:solidFill>
                  <a:srgbClr val="FF0000"/>
                </a:solidFill>
              </a:rPr>
              <a:t>Сидней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500438"/>
            <a:ext cx="8472518" cy="3000396"/>
          </a:xfrm>
        </p:spPr>
        <p:txBody>
          <a:bodyPr>
            <a:noAutofit/>
          </a:bodyPr>
          <a:lstStyle/>
          <a:p>
            <a:r>
              <a:rPr lang="ru-RU" b="1" i="1" u="sng" dirty="0" smtClean="0"/>
              <a:t>Сидней</a:t>
            </a:r>
            <a:r>
              <a:rPr lang="ru-RU" b="1" i="1" dirty="0" smtClean="0"/>
              <a:t> </a:t>
            </a:r>
            <a:r>
              <a:rPr lang="ru-RU" i="1" dirty="0" smtClean="0"/>
              <a:t>– столица  штата  Новый  Южный  Уэльс. Это  старейший  и  крупнейший  город  Австралии.</a:t>
            </a:r>
          </a:p>
          <a:p>
            <a:r>
              <a:rPr lang="ru-RU" b="1" i="1" u="sng" dirty="0" smtClean="0"/>
              <a:t>Сидней</a:t>
            </a:r>
            <a:r>
              <a:rPr lang="ru-RU" i="1" dirty="0" smtClean="0"/>
              <a:t>  по праву  считается  самым  красивым  городом  Австралии и  одним  из  прекраснейших  городов  мира.</a:t>
            </a:r>
            <a:endParaRPr lang="ru-RU" i="1" dirty="0"/>
          </a:p>
        </p:txBody>
      </p:sp>
      <p:pic>
        <p:nvPicPr>
          <p:cNvPr id="4100" name="Picture 4" descr="D:\Саша\Разное\76963177dddf946fdc2ce69acab3efa6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214290"/>
            <a:ext cx="5286412" cy="32147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0"/>
            <a:ext cx="8715436" cy="642939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   26  января  1788 года  на  берегу  </a:t>
            </a:r>
            <a:r>
              <a:rPr lang="ru-RU" sz="3600" i="1" dirty="0" err="1" smtClean="0">
                <a:latin typeface="Times New Roman" pitchFamily="18" charset="0"/>
                <a:cs typeface="Times New Roman" pitchFamily="18" charset="0"/>
              </a:rPr>
              <a:t>залива,который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  ныне  называется    Порт – Джексон и где  расположен  Сидней, высадились первые  ссыльные  из  Англии, потомками  которых  является  большая  часть  современного  населения  страны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. Именно  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здесь  было  основано  первое  британское  поселение  на  австралийской  земле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. День  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высадки  первых  переселенцев – 26 января – празднуется  в  Австралии  как  национальный  день.</a:t>
            </a:r>
            <a:endParaRPr 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Сиднейский  мост</a:t>
            </a:r>
            <a:endParaRPr lang="ru-RU" sz="54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4282" y="1142984"/>
            <a:ext cx="4429156" cy="2928958"/>
          </a:xfrm>
        </p:spPr>
        <p:txBody>
          <a:bodyPr>
            <a:noAutofit/>
          </a:bodyPr>
          <a:lstStyle/>
          <a:p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 марте  1932 г.   был  создан  удивительный  по  тем временам  «проект  века» - Сиднейский  Мост.</a:t>
            </a:r>
          </a:p>
          <a:p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Он  по – прежнему  является  самым  большим  в  мире  стальным  арочным  мостом, хотя  и  не  самым  длинным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D:\Саша\Разное\22258316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1142984"/>
            <a:ext cx="3857652" cy="5357850"/>
          </a:xfrm>
          <a:prstGeom prst="rect">
            <a:avLst/>
          </a:prstGeom>
          <a:noFill/>
        </p:spPr>
      </p:pic>
      <p:pic>
        <p:nvPicPr>
          <p:cNvPr id="5123" name="Picture 3" descr="D:\Саша\Разное\9517933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4500570"/>
            <a:ext cx="3714776" cy="21431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58204" cy="987552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Дом  Оперы</a:t>
            </a: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86248" y="1000108"/>
            <a:ext cx="4643470" cy="5245244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В 1957 г. началось  строительство  Сиднейского  Дома  Оперы, продолжавшееся  более15 лет. </a:t>
            </a:r>
          </a:p>
          <a:p>
            <a:pPr>
              <a:buFont typeface="Wingdings" pitchFamily="2" charset="2"/>
              <a:buChar char="ü"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Сейчас  Дом  Оперы  является  символом  не  только  Сиднея, но и всей  Австралии.</a:t>
            </a:r>
          </a:p>
          <a:p>
            <a:pPr>
              <a:buFont typeface="Wingdings" pitchFamily="2" charset="2"/>
              <a:buChar char="ü"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Построен  по  проекту  датского  архитектора  Джона  Уотсона. </a:t>
            </a:r>
          </a:p>
          <a:p>
            <a:pPr>
              <a:buFont typeface="Wingdings" pitchFamily="2" charset="2"/>
              <a:buChar char="ü"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Планировалось, что  строительство  Оперы  займет  4 года и будет  стоить  7 миллионов  долларов! Вместо  этого, Опера  строилась  целых  15 лет и  обошлась  в 102  миллиона  долларов! </a:t>
            </a:r>
          </a:p>
          <a:p>
            <a:pPr>
              <a:buFont typeface="Wingdings" pitchFamily="2" charset="2"/>
              <a:buChar char="ü"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Опера  вмещает  в  себя  900  помещений.</a:t>
            </a:r>
          </a:p>
          <a:p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D:\Саша\Разное\11158566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071546"/>
            <a:ext cx="3643338" cy="550545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401080" cy="987552"/>
          </a:xfrm>
        </p:spPr>
        <p:txBody>
          <a:bodyPr/>
          <a:lstStyle/>
          <a:p>
            <a:r>
              <a:rPr lang="ru-RU" dirty="0" smtClean="0"/>
              <a:t>                Австралийский Союз</a:t>
            </a:r>
            <a:endParaRPr lang="ru-RU" dirty="0"/>
          </a:p>
        </p:txBody>
      </p:sp>
      <p:pic>
        <p:nvPicPr>
          <p:cNvPr id="4" name="Содержимое 3" descr="000000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44" y="928670"/>
            <a:ext cx="5357850" cy="5143536"/>
          </a:xfrm>
        </p:spPr>
      </p:pic>
      <p:sp>
        <p:nvSpPr>
          <p:cNvPr id="5" name="Прямоугольник 4"/>
          <p:cNvSpPr/>
          <p:nvPr/>
        </p:nvSpPr>
        <p:spPr>
          <a:xfrm>
            <a:off x="5643570" y="1285860"/>
            <a:ext cx="335758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>
                <a:latin typeface="Arial Black" pitchFamily="34" charset="0"/>
                <a:cs typeface="Times New Roman" pitchFamily="18" charset="0"/>
              </a:rPr>
              <a:t>Государство в </a:t>
            </a:r>
            <a:r>
              <a:rPr lang="ru-RU" sz="2000" i="1" u="sng" dirty="0" smtClean="0">
                <a:latin typeface="Arial Black" pitchFamily="34" charset="0"/>
                <a:cs typeface="Times New Roman" pitchFamily="18" charset="0"/>
                <a:hlinkClick r:id="rId3" tooltip="Южное полушарие"/>
              </a:rPr>
              <a:t>Южном полушарии</a:t>
            </a:r>
            <a:r>
              <a:rPr lang="ru-RU" sz="2000" i="1" dirty="0" smtClean="0">
                <a:latin typeface="Arial Black" pitchFamily="34" charset="0"/>
                <a:cs typeface="Times New Roman" pitchFamily="18" charset="0"/>
              </a:rPr>
              <a:t>, расположенное на </a:t>
            </a:r>
            <a:r>
              <a:rPr lang="ru-RU" sz="2000" i="1" u="sng" dirty="0" smtClean="0">
                <a:latin typeface="Arial Black" pitchFamily="34" charset="0"/>
                <a:cs typeface="Times New Roman" pitchFamily="18" charset="0"/>
                <a:hlinkClick r:id="rId4" tooltip="Австралия (континент)"/>
              </a:rPr>
              <a:t>материке Австралия</a:t>
            </a:r>
            <a:r>
              <a:rPr lang="ru-RU" sz="2000" i="1" dirty="0" smtClean="0">
                <a:latin typeface="Arial Black" pitchFamily="34" charset="0"/>
                <a:cs typeface="Times New Roman" pitchFamily="18" charset="0"/>
              </a:rPr>
              <a:t>, острове </a:t>
            </a:r>
            <a:r>
              <a:rPr lang="ru-RU" sz="2000" i="1" u="sng" dirty="0" smtClean="0">
                <a:latin typeface="Arial Black" pitchFamily="34" charset="0"/>
                <a:cs typeface="Times New Roman" pitchFamily="18" charset="0"/>
                <a:hlinkClick r:id="rId5" tooltip="Тасмания"/>
              </a:rPr>
              <a:t>Тасмания</a:t>
            </a:r>
            <a:r>
              <a:rPr lang="ru-RU" sz="2000" i="1" u="sng" dirty="0" smtClean="0">
                <a:latin typeface="Arial Black" pitchFamily="34" charset="0"/>
                <a:cs typeface="Times New Roman" pitchFamily="18" charset="0"/>
              </a:rPr>
              <a:t>.</a:t>
            </a:r>
          </a:p>
          <a:p>
            <a:endParaRPr lang="ru-RU" sz="2000" i="1" u="sng" dirty="0" smtClean="0">
              <a:latin typeface="Arial Black" pitchFamily="34" charset="0"/>
              <a:cs typeface="Times New Roman" pitchFamily="18" charset="0"/>
            </a:endParaRPr>
          </a:p>
          <a:p>
            <a:r>
              <a:rPr lang="ru-RU" sz="2000" i="1" dirty="0" smtClean="0">
                <a:latin typeface="Arial Black" pitchFamily="34" charset="0"/>
                <a:cs typeface="Times New Roman" pitchFamily="18" charset="0"/>
              </a:rPr>
              <a:t> Шестое </a:t>
            </a:r>
            <a:r>
              <a:rPr lang="ru-RU" sz="2000" i="1" dirty="0" smtClean="0">
                <a:latin typeface="Arial Black" pitchFamily="34" charset="0"/>
              </a:rPr>
              <a:t>по площади государство мира, единственное государство, занимающее целый </a:t>
            </a:r>
            <a:r>
              <a:rPr lang="ru-RU" sz="2000" i="1" u="sng" dirty="0" smtClean="0">
                <a:latin typeface="Arial Black" pitchFamily="34" charset="0"/>
                <a:hlinkClick r:id="rId6" tooltip="Материк"/>
              </a:rPr>
              <a:t>материк</a:t>
            </a:r>
            <a:r>
              <a:rPr lang="ru-RU" sz="2000" i="1" dirty="0" smtClean="0">
                <a:latin typeface="Arial Black" pitchFamily="34" charset="0"/>
              </a:rPr>
              <a:t>  </a:t>
            </a:r>
            <a:r>
              <a:rPr lang="ru-RU" sz="2000" b="1" i="1" dirty="0" smtClean="0">
                <a:latin typeface="Arial Black" pitchFamily="34" charset="0"/>
              </a:rPr>
              <a:t>и нескольких других островов </a:t>
            </a:r>
            <a:r>
              <a:rPr lang="ru-RU" sz="2000" b="1" i="1" dirty="0" smtClean="0">
                <a:latin typeface="Arial Black" pitchFamily="34" charset="0"/>
                <a:hlinkClick r:id="rId7" tooltip="Индийский океан"/>
              </a:rPr>
              <a:t>Индийского</a:t>
            </a:r>
            <a:r>
              <a:rPr lang="ru-RU" sz="2000" b="1" i="1" dirty="0" smtClean="0">
                <a:latin typeface="Arial Black" pitchFamily="34" charset="0"/>
              </a:rPr>
              <a:t> и </a:t>
            </a:r>
            <a:r>
              <a:rPr lang="ru-RU" sz="2000" b="1" i="1" dirty="0" smtClean="0">
                <a:latin typeface="Arial Black" pitchFamily="34" charset="0"/>
                <a:hlinkClick r:id="rId8" tooltip="Тихий океан"/>
              </a:rPr>
              <a:t>Тихого</a:t>
            </a:r>
            <a:r>
              <a:rPr lang="ru-RU" sz="2000" b="1" i="1" dirty="0" smtClean="0">
                <a:latin typeface="Arial Black" pitchFamily="34" charset="0"/>
              </a:rPr>
              <a:t> океанов.</a:t>
            </a:r>
            <a:endParaRPr lang="ru-RU" sz="2000" b="1" i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56466" cy="987552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Мельбурн</a:t>
            </a: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2844" y="1285860"/>
            <a:ext cx="4000528" cy="464347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Мельбурн – столица  штата  Виктория, где  проживает  более  16% населения  страны.</a:t>
            </a:r>
          </a:p>
          <a:p>
            <a:pPr>
              <a:buFont typeface="Wingdings" pitchFamily="2" charset="2"/>
              <a:buChar char="Ø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Мельбурн  имеет  репутацию  утонченного  города  Австралии, ее  культурной  столицы.</a:t>
            </a:r>
          </a:p>
          <a:p>
            <a:pPr>
              <a:buFont typeface="Wingdings" pitchFamily="2" charset="2"/>
              <a:buChar char="Ø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Он  также  является  финансовым  центром.</a:t>
            </a:r>
          </a:p>
          <a:p>
            <a:pPr>
              <a:buFont typeface="Wingdings" pitchFamily="2" charset="2"/>
              <a:buChar char="Ø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Это  город  контрастов и противоречий.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1" name="Picture 5" descr="D:\Саша\Разное\Melbour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500042"/>
            <a:ext cx="4643470" cy="60007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6786610" cy="1500174"/>
          </a:xfrm>
        </p:spPr>
        <p:txBody>
          <a:bodyPr>
            <a:normAutofit fontScale="90000"/>
          </a:bodyPr>
          <a:lstStyle/>
          <a:p>
            <a:r>
              <a:rPr lang="ru-RU" sz="2400" b="0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Мельбурн  был  основан  в  1835 г.   Фермером  Джоном  </a:t>
            </a:r>
            <a:r>
              <a:rPr lang="ru-RU" sz="2400" b="0" i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Бэтманом</a:t>
            </a:r>
            <a:r>
              <a:rPr lang="ru-RU" sz="2400" b="0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. Мельбурн  стал  первым  свободным  поселением, основанным  свободными  людьми.</a:t>
            </a:r>
            <a:endParaRPr lang="ru-RU" sz="2400" b="0" i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D:\Саша\Разное\WCADXC0A1CAWDUPOHCA6NNXTHCAW6CK0KCAKL94YRCA2SIQ0SCA1CLTSMCAS4FANLCAE1GTIWCAG05K3NCA1I353QCAHL0PGNCALOE8U7CADXI02YCAFQJCGDCAT82WHOCAMAFA23CA4NS38JCAD3UD5JCASZXA0V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736"/>
            <a:ext cx="2428892" cy="24288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3" name="Picture 3" descr="D:\Саша\Разное\ICA095HGSCAFCNF2XCAT4NNH4CA9SEPZSCA26G77SCA3IWKRSCAJJSOODCATUSOZTCA5PGGSYCAGFOZEMCAKUWIAPCAJ0NDD7CAQA5JPECA4L3G8SCAEHPHTACAPM1LN6CA4PCFE6CA4WC3PACAEQDYNMCA4DO8O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00570"/>
            <a:ext cx="2286016" cy="20066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5" name="Picture 5" descr="D:\Саша\Разное\9CAA4VSLZCALOZEKCCA6M7EPNCAMF2BCDCAIG2TYOCAT57Q9XCAIH1F4FCALV43Z9CAW93ED1CA7TIRN7CACXGIIVCA4J17D3CAT1MS0OCAAK6TA9CAI9XJ24CAD2OYT3CAZJ8A7YCAOE0RBVCATHF30KCAJCJ4Z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42" y="285728"/>
            <a:ext cx="2571758" cy="22098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6" name="Picture 6" descr="D:\Саша\Разное\3CAWP1N55CAHAGE7ZCAY3RY1RCAKP46WKCAA0IGSDCAVY7QLDCALEGG8BCAYU7SCCCAITV4ZHCAZ6OALGCAPXQYQHCANEGCWTCA3BB5UXCA58MKB8CANOZ7PKCADDZ4U3CA9NCPV6CAA5426FCAR2WWQUCAZ2U2C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16" y="4429132"/>
            <a:ext cx="2065343" cy="21431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Содержимое 11"/>
          <p:cNvSpPr>
            <a:spLocks noGrp="1"/>
          </p:cNvSpPr>
          <p:nvPr>
            <p:ph sz="quarter" idx="4"/>
          </p:nvPr>
        </p:nvSpPr>
        <p:spPr>
          <a:xfrm>
            <a:off x="2071670" y="1285860"/>
            <a:ext cx="4572032" cy="535785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Поворотным  событием  в истории  Мельбурна  стала Золотая  Лихорадка  середины  19 века. В 1851 г. здесь  было  обнаружено  золото и сюда  хлынули  искатели  приключений  со  всего  света. Здесь  был  найден  самый  крупный  в мире самородок золота  весом 87 кг., получивший  имя «Гостеприимный  странник».А  всего  в Виктории  было  добыто  золота  больше, чем  во  время  знаменитой  Калифорнийской  лихорадки.</a:t>
            </a:r>
            <a:endParaRPr lang="ru-RU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329642" cy="987552"/>
          </a:xfrm>
        </p:spPr>
        <p:txBody>
          <a:bodyPr>
            <a:normAutofit/>
          </a:bodyPr>
          <a:lstStyle/>
          <a:p>
            <a:r>
              <a:rPr lang="ru-RU" sz="2400" i="1" dirty="0" smtClean="0">
                <a:solidFill>
                  <a:srgbClr val="FFC000"/>
                </a:solidFill>
                <a:latin typeface="Arial Black" pitchFamily="34" charset="0"/>
              </a:rPr>
              <a:t>В  Мельбурне  можно  увидеть  множество  забавных  скульптур.</a:t>
            </a:r>
            <a:endParaRPr lang="ru-RU" sz="2400" i="1" dirty="0">
              <a:solidFill>
                <a:srgbClr val="FFC000"/>
              </a:solidFill>
              <a:latin typeface="Arial Black" pitchFamily="34" charset="0"/>
            </a:endParaRPr>
          </a:p>
        </p:txBody>
      </p:sp>
      <p:pic>
        <p:nvPicPr>
          <p:cNvPr id="11267" name="Picture 3" descr="D:\Саша\Разное\crw_609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571480"/>
            <a:ext cx="3662394" cy="42148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269" name="Picture 5" descr="D:\Саша\Разное\sight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786058"/>
            <a:ext cx="3500462" cy="30718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500034" y="1500174"/>
            <a:ext cx="4038600" cy="853812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dirty="0" smtClean="0"/>
              <a:t>              </a:t>
            </a:r>
            <a:r>
              <a:rPr lang="ru-RU" sz="8600" b="1" i="1" dirty="0" smtClean="0">
                <a:latin typeface="Times New Roman" pitchFamily="18" charset="0"/>
                <a:cs typeface="Times New Roman" pitchFamily="18" charset="0"/>
              </a:rPr>
              <a:t>Часть  крыши  библиотек, утонувшей  в  бетоне  прямо  перед  зданием  функционирующей.</a:t>
            </a:r>
            <a:endParaRPr lang="ru-RU" sz="8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57752" y="4786322"/>
            <a:ext cx="41434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Неприметная  с  виду  собачка 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Ларри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с  пятачком  вместо  носа. Она  обладает  чуть  ли  не 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чудодейсвенной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силой:выполняет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загаданное  желание, если  потереть  как  раз  тот  самый  пятачок.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58204" cy="5572164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Особенность  Мельбурна – это  переменчивость  погоды. Как  говорят 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мельбурнцы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«У  нас  бывает  4 времени  года  в  течение  одного  дня». То  есть  утром  может  быть  холодно  и  пасмурно (без  куртки  можно  замерзнуть),  днем – такая  жара, что  в  пиджаке  будет  жарко,  а  в  обеденный  перерыв  ни  с  того  ни  с  сего  налетят  тучи  и  хлынет  ливень. Так что,  если  вам  не  нравится  погода  в  Мельбурне, подождите  полчаса,  она  обязательно  изменится.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-215290"/>
            <a:ext cx="821537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Большую часть территории страны занимают обширные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tooltip="Пустыня"/>
              </a:rPr>
              <a:t>пустыни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tooltip="Низменность"/>
              </a:rPr>
              <a:t>низменные территории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Среди пустынь известны: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tooltip="Большая Песчаная пустыня"/>
              </a:rPr>
              <a:t>Большая Песчаная пустыня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tooltip="Большая пустыня Виктория"/>
              </a:rPr>
              <a:t>Большая пустыня Виктория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На востоке от пустыни Виктория простирается полупустыня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6" tooltip="Большой Артезианский Бассейн"/>
              </a:rPr>
              <a:t>Большой Артезианский Бассейн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Австралия — единственный материк, где нет действующих вулканов</a:t>
            </a:r>
            <a:r>
              <a:rPr lang="ru-RU" sz="20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142852"/>
            <a:ext cx="31290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786" y="2214554"/>
            <a:ext cx="7715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026" name="Picture 2" descr="D:\Саша\Разное\250px-Uluru%2C_helicopter_view%2C_croped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00562" y="2643182"/>
            <a:ext cx="3905274" cy="3286148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357158" y="2555326"/>
            <a:ext cx="4500594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Улуру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Айерс-рок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—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сформировавшаяся около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680 миллионов лет назад 348-метровая оранжево-коричневая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8" tooltip="Скала"/>
              </a:rPr>
              <a:t>скала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овальной формы.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Расположена в Северной Территории Центральной Австралии в 450 км от города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9" tooltip="Алис-Спрингс"/>
              </a:rPr>
              <a:t>Алис-Спрингс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Её длина составляет 3,6 км, ширина — около 3км,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основание изрезано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0" tooltip="Пещера"/>
              </a:rPr>
              <a:t>пещерами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украшенными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древними наскальными рисунками и резьбой по камню.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52"/>
            <a:ext cx="8229600" cy="6029348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Основное природное богатство страны —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  <a:hlinkClick r:id="rId2" tooltip="Минеральные ресурсы"/>
              </a:rPr>
              <a:t>минеральные ресурсы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. Страна занимает 1-е место в мире по запасам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  <a:hlinkClick r:id="rId3" tooltip="Боксит"/>
              </a:rPr>
              <a:t>бокситов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,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  <a:hlinkClick r:id="rId4" tooltip="Цирконий"/>
              </a:rPr>
              <a:t>циркония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1-е место в мире по запасам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  <a:hlinkClick r:id="rId5" tooltip="Уран (элемент)"/>
              </a:rPr>
              <a:t>урана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(1/3 мировых) и 3-е место (после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  <a:hlinkClick r:id="rId6" tooltip="Казахстан"/>
              </a:rPr>
              <a:t>Казахстана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  <a:hlinkClick r:id="rId7" tooltip="Канада"/>
              </a:rPr>
              <a:t>Канады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) по его добыче .Страна занимает 6-е место в мире  по  запасам  угля.</a:t>
            </a:r>
          </a:p>
          <a:p>
            <a:pPr algn="r"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 Имеет   значительные  запасы</a:t>
            </a:r>
          </a:p>
          <a:p>
            <a:pPr algn="r"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hlinkClick r:id="rId8" tooltip="Марганец"/>
              </a:rPr>
              <a:t>марганца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hlinkClick r:id="rId9" tooltip="Золото"/>
              </a:rPr>
              <a:t>золота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hlinkClick r:id="rId10" tooltip="Алмаз"/>
              </a:rPr>
              <a:t>алмазов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r"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У северо-восточных и 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 algn="r"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западных берегов – 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месторож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 algn="r">
              <a:buNone/>
            </a:pP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дения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hlinkClick r:id="rId11" tooltip="Нефть"/>
              </a:rPr>
              <a:t>нефти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hlinkClick r:id="rId12" tooltip="Природный газ"/>
              </a:rPr>
              <a:t>природного газа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r">
              <a:buNone/>
            </a:pP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</a:t>
            </a:r>
          </a:p>
          <a:p>
            <a:pPr algn="r">
              <a:buNone/>
            </a:pPr>
            <a:r>
              <a:rPr lang="ru-RU" sz="1800" dirty="0" smtClean="0"/>
              <a:t>«</a:t>
            </a:r>
            <a:r>
              <a:rPr lang="ru-RU" sz="1800" dirty="0" err="1" smtClean="0"/>
              <a:t>Биг</a:t>
            </a:r>
            <a:r>
              <a:rPr lang="ru-RU" sz="1800" dirty="0" smtClean="0"/>
              <a:t>  Пит» («Большая  Яма») -  </a:t>
            </a:r>
          </a:p>
          <a:p>
            <a:pPr algn="r">
              <a:buNone/>
            </a:pPr>
            <a:r>
              <a:rPr lang="ru-RU" sz="1800" dirty="0" smtClean="0"/>
              <a:t> золотой  рудник  у  </a:t>
            </a:r>
            <a:r>
              <a:rPr lang="ru-RU" sz="1800" dirty="0" err="1" smtClean="0"/>
              <a:t>Калгурли</a:t>
            </a:r>
            <a:r>
              <a:rPr lang="ru-RU" sz="1800" dirty="0" smtClean="0"/>
              <a:t>.</a:t>
            </a:r>
          </a:p>
          <a:p>
            <a:pPr algn="r"/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D:\Саша\Разное\180px-Kalgoorlie_The_Big_Pit_DSC04498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71472" y="3357562"/>
            <a:ext cx="4143404" cy="29289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472518" cy="7857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Речная система Австралии небольшая.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86248" y="928670"/>
            <a:ext cx="4643470" cy="5316682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Franklin Gothic Heavy" pitchFamily="34" charset="0"/>
              </a:rPr>
              <a:t>Муррей является самой длиной рекой страны и составляет 2375 км.</a:t>
            </a:r>
            <a:endParaRPr lang="ru-RU" sz="2000" baseline="30000" dirty="0" smtClean="0">
              <a:latin typeface="Franklin Gothic Heavy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Franklin Gothic Heavy" pitchFamily="34" charset="0"/>
              </a:rPr>
              <a:t> Вторая по длине река Австралии — </a:t>
            </a:r>
            <a:r>
              <a:rPr lang="ru-RU" sz="2000" dirty="0" err="1" smtClean="0">
                <a:latin typeface="Franklin Gothic Heavy" pitchFamily="34" charset="0"/>
                <a:hlinkClick r:id="rId2" tooltip="Маррамбиджи"/>
              </a:rPr>
              <a:t>Маррамбиджи</a:t>
            </a:r>
            <a:r>
              <a:rPr lang="ru-RU" sz="2000" dirty="0" smtClean="0">
                <a:latin typeface="Franklin Gothic Heavy" pitchFamily="34" charset="0"/>
              </a:rPr>
              <a:t> (1485 км), 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Franklin Gothic Heavy" pitchFamily="34" charset="0"/>
              </a:rPr>
              <a:t>третья — </a:t>
            </a:r>
            <a:r>
              <a:rPr lang="ru-RU" sz="2000" dirty="0" err="1" smtClean="0">
                <a:latin typeface="Franklin Gothic Heavy" pitchFamily="34" charset="0"/>
                <a:hlinkClick r:id="rId3" tooltip="Дарлинг (река)"/>
              </a:rPr>
              <a:t>Дарлинг</a:t>
            </a:r>
            <a:r>
              <a:rPr lang="ru-RU" sz="2000" dirty="0" smtClean="0">
                <a:latin typeface="Franklin Gothic Heavy" pitchFamily="34" charset="0"/>
              </a:rPr>
              <a:t> (1472 км).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Franklin Gothic Heavy" pitchFamily="34" charset="0"/>
              </a:rPr>
              <a:t>Наиболее развита речная сеть на острове </a:t>
            </a:r>
            <a:r>
              <a:rPr lang="ru-RU" sz="2000" dirty="0" smtClean="0">
                <a:latin typeface="Franklin Gothic Heavy" pitchFamily="34" charset="0"/>
                <a:hlinkClick r:id="rId4" tooltip="Тасмания"/>
              </a:rPr>
              <a:t>Тасмания</a:t>
            </a:r>
            <a:r>
              <a:rPr lang="ru-RU" sz="2000" dirty="0" smtClean="0">
                <a:latin typeface="Franklin Gothic Heavy" pitchFamily="34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Franklin Gothic Heavy" pitchFamily="34" charset="0"/>
              </a:rPr>
              <a:t> Крупнейшими озёрами страны являются </a:t>
            </a:r>
            <a:r>
              <a:rPr lang="ru-RU" sz="2000" dirty="0" smtClean="0">
                <a:latin typeface="Franklin Gothic Heavy" pitchFamily="34" charset="0"/>
                <a:hlinkClick r:id="rId5" tooltip="Эйр (озеро)"/>
              </a:rPr>
              <a:t>Эйр</a:t>
            </a:r>
            <a:r>
              <a:rPr lang="ru-RU" sz="2000" dirty="0" smtClean="0">
                <a:latin typeface="Franklin Gothic Heavy" pitchFamily="34" charset="0"/>
              </a:rPr>
              <a:t> (9500 км²), </a:t>
            </a:r>
            <a:r>
              <a:rPr lang="ru-RU" sz="2000" dirty="0" err="1" smtClean="0">
                <a:latin typeface="Franklin Gothic Heavy" pitchFamily="34" charset="0"/>
                <a:hlinkClick r:id="rId6" tooltip="Маккай (озеро)"/>
              </a:rPr>
              <a:t>Маккай</a:t>
            </a:r>
            <a:r>
              <a:rPr lang="ru-RU" sz="2000" dirty="0" smtClean="0">
                <a:latin typeface="Franklin Gothic Heavy" pitchFamily="34" charset="0"/>
              </a:rPr>
              <a:t> (3494 км²), </a:t>
            </a:r>
            <a:r>
              <a:rPr lang="ru-RU" sz="2000" dirty="0" err="1" smtClean="0">
                <a:latin typeface="Franklin Gothic Heavy" pitchFamily="34" charset="0"/>
                <a:hlinkClick r:id="rId7" tooltip="Амадиус"/>
              </a:rPr>
              <a:t>Амадиус</a:t>
            </a:r>
            <a:r>
              <a:rPr lang="ru-RU" sz="2000" dirty="0" smtClean="0">
                <a:latin typeface="Franklin Gothic Heavy" pitchFamily="34" charset="0"/>
              </a:rPr>
              <a:t> (1032 км²), </a:t>
            </a:r>
            <a:r>
              <a:rPr lang="ru-RU" sz="2000" dirty="0" err="1" smtClean="0">
                <a:latin typeface="Franklin Gothic Heavy" pitchFamily="34" charset="0"/>
                <a:hlinkClick r:id="rId8" tooltip="Гарнпанг (страница отсутствует)"/>
              </a:rPr>
              <a:t>Гарнпанг</a:t>
            </a:r>
            <a:r>
              <a:rPr lang="ru-RU" sz="2000" dirty="0" smtClean="0">
                <a:latin typeface="Franklin Gothic Heavy" pitchFamily="34" charset="0"/>
              </a:rPr>
              <a:t> (542 км²) .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Franklin Gothic Heavy" pitchFamily="34" charset="0"/>
              </a:rPr>
              <a:t>Крупнейшие </a:t>
            </a:r>
            <a:r>
              <a:rPr lang="ru-RU" sz="2000" dirty="0" smtClean="0">
                <a:latin typeface="Franklin Gothic Heavy" pitchFamily="34" charset="0"/>
                <a:hlinkClick r:id="rId9" tooltip="Солёное озеро"/>
              </a:rPr>
              <a:t>солёные озёра</a:t>
            </a:r>
            <a:r>
              <a:rPr lang="ru-RU" sz="2000" dirty="0" smtClean="0">
                <a:latin typeface="Franklin Gothic Heavy" pitchFamily="34" charset="0"/>
              </a:rPr>
              <a:t> — </a:t>
            </a:r>
            <a:r>
              <a:rPr lang="ru-RU" sz="2000" dirty="0" smtClean="0">
                <a:latin typeface="Franklin Gothic Heavy" pitchFamily="34" charset="0"/>
                <a:hlinkClick r:id="rId5" tooltip="Эйр (озеро)"/>
              </a:rPr>
              <a:t>Эйр</a:t>
            </a:r>
            <a:r>
              <a:rPr lang="ru-RU" sz="2000" dirty="0" smtClean="0">
                <a:latin typeface="Franklin Gothic Heavy" pitchFamily="34" charset="0"/>
              </a:rPr>
              <a:t> (9500 км²), </a:t>
            </a:r>
            <a:r>
              <a:rPr lang="ru-RU" sz="2000" dirty="0" err="1" smtClean="0">
                <a:latin typeface="Franklin Gothic Heavy" pitchFamily="34" charset="0"/>
                <a:hlinkClick r:id="rId10" tooltip="Торрес (озеро) (страница отсутствует)"/>
              </a:rPr>
              <a:t>Торрес</a:t>
            </a:r>
            <a:r>
              <a:rPr lang="ru-RU" sz="2000" dirty="0" smtClean="0">
                <a:latin typeface="Franklin Gothic Heavy" pitchFamily="34" charset="0"/>
              </a:rPr>
              <a:t> (5745 км²) и </a:t>
            </a:r>
            <a:r>
              <a:rPr lang="ru-RU" sz="2000" dirty="0" err="1" smtClean="0">
                <a:latin typeface="Franklin Gothic Heavy" pitchFamily="34" charset="0"/>
                <a:hlinkClick r:id="rId11" tooltip="Гэрднер"/>
              </a:rPr>
              <a:t>Гэрднер</a:t>
            </a:r>
            <a:r>
              <a:rPr lang="ru-RU" sz="2000" dirty="0" smtClean="0">
                <a:latin typeface="Franklin Gothic Heavy" pitchFamily="34" charset="0"/>
              </a:rPr>
              <a:t> (4351 км²).</a:t>
            </a:r>
          </a:p>
          <a:p>
            <a:endParaRPr lang="ru-RU" sz="2000" dirty="0">
              <a:latin typeface="Franklin Gothic Heavy" pitchFamily="34" charset="0"/>
            </a:endParaRPr>
          </a:p>
        </p:txBody>
      </p:sp>
      <p:pic>
        <p:nvPicPr>
          <p:cNvPr id="45060" name="Picture 4" descr="D:\Саша\Разное\4CA2WUQ6PCAU0MGUCCAZTC9HTCA2I8JF8CA5BC7YTCAOGARYPCAXMKX03CAI1NV7TCAO9L2STCAB6L1GRCAZPNKKSCAF0U4Y8CAJSPDK3CAV628Z0CACTJS9CCASZWIYBCA1QDK9MCA2FSOM0CAIDEGYECAD3KSWB.jpg"/>
          <p:cNvPicPr>
            <a:picLocks noGrp="1" noChangeAspect="1" noChangeArrowheads="1"/>
          </p:cNvPicPr>
          <p:nvPr>
            <p:ph idx="1"/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14348" y="2143116"/>
            <a:ext cx="3143272" cy="25717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061" name="Picture 5" descr="D:\Саша\Разное\JCAY3OLB4CACDMU5VCAFYUU5ICAKFNZWRCAKZN9X1CAVXSG6MCAJ9IRBKCAG4O89PCAQQNH7ACAH7QA9VCACZRURCCAKTTYJ3CAGLS44PCALXCQBQCAKG7TGHCA0VYCBQCA40XEE7CAZBPT6DCACCPEX4CAQ28AXR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85720" y="4429132"/>
            <a:ext cx="3643338" cy="22860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45062" name="Picture 6" descr="D:\Саша\Разное\QCAGJXO9BCA5Q15O0CASIU9GGCAJNNLHQCAO7RTQZCARF4YZ6CA3BU1FLCAWVBXWLCA20FBB4CABZFDUZCAEJXCZACAEWBBZUCAL11L1VCA43S92FCABIAS7CCA9E1XS0CAR4IL3ICAP8FXGGCACYOK3FCA1FFWOK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14282" y="714356"/>
            <a:ext cx="3494103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8543956" cy="773262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 состоянию на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3" tooltip="1 июля"/>
              </a:rPr>
              <a:t>1 июля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4" tooltip="2007"/>
              </a:rPr>
              <a:t>2007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население Австралии составило 20 001 546 человек.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4282" y="1000108"/>
            <a:ext cx="8445086" cy="1714512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Большинство населения Австралии — потомки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  <a:hlinkClick r:id="rId5" tooltip="Иммигрант"/>
              </a:rPr>
              <a:t>иммигрантов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XIX и XX веков. Крупнейшими группами среди них являлись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  <a:hlinkClick r:id="rId6" tooltip="Британцы"/>
              </a:rPr>
              <a:t>британцы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  <a:hlinkClick r:id="rId7" tooltip="Ирландцы"/>
              </a:rPr>
              <a:t>ирландцы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  <a:hlinkClick r:id="rId8" tooltip="Новозеландцы"/>
              </a:rPr>
              <a:t>новозеландцы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  <a:hlinkClick r:id="rId9" tooltip="Итальянцы"/>
              </a:rPr>
              <a:t>итальянцы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  <a:hlinkClick r:id="rId10" tooltip="Греки"/>
              </a:rPr>
              <a:t>греки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  <a:hlinkClick r:id="rId11" tooltip="Нидерландцы"/>
              </a:rPr>
              <a:t>нидерландцы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  <a:hlinkClick r:id="rId12" tooltip="Немцы"/>
              </a:rPr>
              <a:t>немцы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  <a:hlinkClick r:id="rId13" tooltip="Югославы"/>
              </a:rPr>
              <a:t>югославы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  <a:hlinkClick r:id="rId14" tooltip="Вьетнамцы"/>
              </a:rPr>
              <a:t>вьетнамцы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  <a:hlinkClick r:id="rId15" tooltip="Хань (народ)"/>
              </a:rPr>
              <a:t>китайцы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Коренное население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Австралии -  аборигены составляет 1,6% от общего числа жителей.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7" descr="аборигены"/>
          <p:cNvPicPr>
            <a:picLocks noGrp="1" noChangeAspect="1" noChangeArrowheads="1"/>
          </p:cNvPicPr>
          <p:nvPr>
            <p:ph idx="1"/>
          </p:nvPr>
        </p:nvPicPr>
        <p:blipFill>
          <a:blip r:embed="rId16" cstate="print"/>
          <a:srcRect/>
          <a:stretch>
            <a:fillRect/>
          </a:stretch>
        </p:blipFill>
        <p:spPr>
          <a:xfrm>
            <a:off x="214282" y="3786191"/>
            <a:ext cx="8715436" cy="2286016"/>
          </a:xfrm>
        </p:spPr>
      </p:pic>
      <p:sp>
        <p:nvSpPr>
          <p:cNvPr id="6" name="TextBox 5"/>
          <p:cNvSpPr txBox="1"/>
          <p:nvPr/>
        </p:nvSpPr>
        <p:spPr>
          <a:xfrm>
            <a:off x="142844" y="6072207"/>
            <a:ext cx="95726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 ходе европейской колонизации аборигены острова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  <a:hlinkClick r:id="rId17" tooltip="Тасмания"/>
              </a:rPr>
              <a:t>Тасмания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были полностью истреблены. 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329642" cy="987552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C000"/>
                </a:solidFill>
              </a:rPr>
              <a:t>Насчитывают  четыре  категории  этих  коренных  жителей:</a:t>
            </a:r>
            <a:br>
              <a:rPr lang="ru-RU" sz="2400" dirty="0" smtClean="0">
                <a:solidFill>
                  <a:srgbClr val="FFC000"/>
                </a:solidFill>
              </a:rPr>
            </a:b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785794"/>
            <a:ext cx="8786874" cy="5386406"/>
          </a:xfrm>
        </p:spPr>
        <p:txBody>
          <a:bodyPr>
            <a:noAutofit/>
          </a:bodyPr>
          <a:lstStyle/>
          <a:p>
            <a:pPr marL="514350" indent="-514350"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1.Те,  кто продолжает  вести  образ  жизни  настоящих  кочевников.  Их  не  более  500 человек.</a:t>
            </a:r>
          </a:p>
          <a:p>
            <a:pPr marL="514350" indent="-514350"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2. Те,  кто  живет  в  резервациях. Им  оказывается  медицинская  помощь,  их  учат  в  школах,  приобщают  к  спорту. И  тем  не  менее ,  их  жизнь  мало  чем  напоминает  жизнь  свободных  граждан.</a:t>
            </a:r>
          </a:p>
          <a:p>
            <a:pPr marL="514350" indent="-514350"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3. Жители  окраин  более  или  менее  крупных  поселений. Эти  аборигены  живут  в  жалких  лачугах  из  железа  и  картона,  без  всяких  удобств, в  ужасающей  грязи  и  бедности. Их  берут  на  самую  неблагодарную  работу.</a:t>
            </a:r>
          </a:p>
          <a:p>
            <a:pPr marL="514350" lvl="0" indent="-514350"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4.Городские  аборигены.  Они  находятся  в 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привилигированном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положении. У  ее  представителей  есть  собственные  дома,  приличная  работа,  они – полноправные  члены  общества.</a:t>
            </a:r>
            <a:r>
              <a:rPr lang="ru-RU" sz="2400" dirty="0" smtClean="0"/>
              <a:t> 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58204" cy="987552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rgbClr val="C00000"/>
                </a:solidFill>
              </a:rPr>
              <a:t>      Флора  и  фауна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rot="21186764">
            <a:off x="262524" y="1071557"/>
            <a:ext cx="4284566" cy="1577428"/>
          </a:xfrm>
        </p:spPr>
        <p:txBody>
          <a:bodyPr>
            <a:noAutofit/>
          </a:bodyPr>
          <a:lstStyle/>
          <a:p>
            <a:r>
              <a:rPr lang="ru-RU" sz="1600" dirty="0" smtClean="0"/>
              <a:t>Большая часть австралийских древесных растений являются </a:t>
            </a:r>
            <a:r>
              <a:rPr lang="ru-RU" sz="1600" dirty="0" smtClean="0">
                <a:hlinkClick r:id="rId2" tooltip="Вечнозелёные растения"/>
              </a:rPr>
              <a:t>вечнозелёными</a:t>
            </a:r>
            <a:r>
              <a:rPr lang="ru-RU" sz="1600" dirty="0" smtClean="0"/>
              <a:t>, а некоторые из них приспособились к засухам или пожарам, как, например, </a:t>
            </a:r>
            <a:r>
              <a:rPr lang="ru-RU" sz="1600" dirty="0" smtClean="0">
                <a:hlinkClick r:id="rId3" tooltip="Эвкалипт"/>
              </a:rPr>
              <a:t>эвкалипты</a:t>
            </a:r>
            <a:r>
              <a:rPr lang="ru-RU" sz="1600" dirty="0" smtClean="0"/>
              <a:t> и </a:t>
            </a:r>
            <a:r>
              <a:rPr lang="ru-RU" sz="1600" dirty="0" smtClean="0">
                <a:hlinkClick r:id="rId4" tooltip="Акация"/>
              </a:rPr>
              <a:t>акации</a:t>
            </a:r>
            <a:r>
              <a:rPr lang="ru-RU" sz="1600" dirty="0" smtClean="0"/>
              <a:t>. </a:t>
            </a:r>
            <a:endParaRPr lang="ru-RU" sz="16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 rot="350426">
            <a:off x="4769686" y="1089960"/>
            <a:ext cx="4151815" cy="1643074"/>
          </a:xfrm>
        </p:spPr>
        <p:txBody>
          <a:bodyPr>
            <a:noAutofit/>
          </a:bodyPr>
          <a:lstStyle/>
          <a:p>
            <a:r>
              <a:rPr lang="ru-RU" sz="1400" dirty="0" smtClean="0"/>
              <a:t>Наиболее известными представителями австралийской фауны являются </a:t>
            </a:r>
            <a:r>
              <a:rPr lang="ru-RU" sz="1400" dirty="0" smtClean="0">
                <a:hlinkClick r:id="rId5" tooltip="Утконос"/>
              </a:rPr>
              <a:t>утконосы</a:t>
            </a:r>
            <a:r>
              <a:rPr lang="ru-RU" sz="1400" dirty="0" smtClean="0"/>
              <a:t> и </a:t>
            </a:r>
            <a:r>
              <a:rPr lang="ru-RU" sz="1400" dirty="0" smtClean="0">
                <a:hlinkClick r:id="rId6" tooltip="Ехидны"/>
              </a:rPr>
              <a:t>ехидны</a:t>
            </a:r>
            <a:r>
              <a:rPr lang="ru-RU" sz="1400" dirty="0" smtClean="0"/>
              <a:t>, разнообразные </a:t>
            </a:r>
            <a:r>
              <a:rPr lang="ru-RU" sz="1400" dirty="0" smtClean="0">
                <a:hlinkClick r:id="rId7" tooltip="Сумчатые"/>
              </a:rPr>
              <a:t>сумчатые</a:t>
            </a:r>
            <a:r>
              <a:rPr lang="ru-RU" sz="1400" dirty="0" smtClean="0"/>
              <a:t> (</a:t>
            </a:r>
            <a:r>
              <a:rPr lang="ru-RU" sz="1400" dirty="0" smtClean="0">
                <a:hlinkClick r:id="rId8" tooltip="Коала"/>
              </a:rPr>
              <a:t>коалы</a:t>
            </a:r>
            <a:r>
              <a:rPr lang="ru-RU" sz="1400" dirty="0" smtClean="0"/>
              <a:t>, </a:t>
            </a:r>
            <a:r>
              <a:rPr lang="ru-RU" sz="1400" dirty="0" smtClean="0">
                <a:hlinkClick r:id="rId9" tooltip="Кенгуру"/>
              </a:rPr>
              <a:t>кенгуру</a:t>
            </a:r>
            <a:r>
              <a:rPr lang="ru-RU" sz="1400" dirty="0" smtClean="0"/>
              <a:t>, </a:t>
            </a:r>
            <a:r>
              <a:rPr lang="ru-RU" sz="1400" dirty="0" smtClean="0">
                <a:hlinkClick r:id="rId10" tooltip="Вомбаты"/>
              </a:rPr>
              <a:t>вомбаты</a:t>
            </a:r>
            <a:r>
              <a:rPr lang="ru-RU" sz="1400" dirty="0" smtClean="0"/>
              <a:t>), и такие птицы как </a:t>
            </a:r>
            <a:r>
              <a:rPr lang="ru-RU" sz="1400" dirty="0" smtClean="0">
                <a:hlinkClick r:id="rId11" tooltip="Эму"/>
              </a:rPr>
              <a:t>эму</a:t>
            </a:r>
            <a:r>
              <a:rPr lang="ru-RU" sz="1400" dirty="0" smtClean="0"/>
              <a:t>, </a:t>
            </a:r>
            <a:r>
              <a:rPr lang="ru-RU" sz="1400" dirty="0" smtClean="0">
                <a:hlinkClick r:id="rId12" tooltip="Какаду"/>
              </a:rPr>
              <a:t>какаду</a:t>
            </a:r>
            <a:r>
              <a:rPr lang="ru-RU" sz="1400" dirty="0" smtClean="0"/>
              <a:t> и </a:t>
            </a:r>
            <a:r>
              <a:rPr lang="ru-RU" sz="1400" dirty="0" err="1" smtClean="0">
                <a:hlinkClick r:id="rId13" tooltip="Кукабарры"/>
              </a:rPr>
              <a:t>кукабарра</a:t>
            </a:r>
            <a:r>
              <a:rPr lang="ru-RU" sz="1400" dirty="0" smtClean="0"/>
              <a:t>. В Австралии обитает самое большое количество в мире ядовитых змей</a:t>
            </a:r>
            <a:r>
              <a:rPr lang="ru-RU" sz="1400" baseline="30000" dirty="0" smtClean="0"/>
              <a:t>.</a:t>
            </a:r>
            <a:endParaRPr lang="ru-RU" sz="1400" dirty="0"/>
          </a:p>
        </p:txBody>
      </p:sp>
      <p:pic>
        <p:nvPicPr>
          <p:cNvPr id="7" name="Содержимое 6" descr="http://upload.wikimedia.org/wikipedia/commons/thumb/4/49/Koala_climbing_tree.jpg/200px-Koala_climbing_tree.jpg">
            <a:hlinkClick r:id="rId14"/>
          </p:cNvPr>
          <p:cNvPicPr>
            <a:picLocks noGrp="1"/>
          </p:cNvPicPr>
          <p:nvPr>
            <p:ph sz="quarter" idx="4"/>
          </p:nvPr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357950" y="2643182"/>
            <a:ext cx="2540000" cy="250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http://upload.wikimedia.org/wikipedia/commons/thumb/9/9c/Hapalochlaena_lunulata.JPG/180px-Hapalochlaena_lunulata.JPG">
            <a:hlinkClick r:id="rId16"/>
          </p:cNvPr>
          <p:cNvPicPr>
            <a:picLocks noGrp="1"/>
          </p:cNvPicPr>
          <p:nvPr>
            <p:ph sz="half" idx="2"/>
          </p:nvPr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500298" y="2428868"/>
            <a:ext cx="2286000" cy="284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2500298" y="5214950"/>
            <a:ext cx="64294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Богаты омывающие Австралию воды и </a:t>
            </a:r>
            <a:r>
              <a:rPr lang="ru-RU" b="1" u="sng" dirty="0" smtClean="0">
                <a:hlinkClick r:id="rId18" tooltip="Головоногие"/>
              </a:rPr>
              <a:t>головоногими</a:t>
            </a:r>
            <a:r>
              <a:rPr lang="ru-RU" b="1" dirty="0" smtClean="0"/>
              <a:t> моллюсками. Среди особо известных видов — </a:t>
            </a:r>
            <a:r>
              <a:rPr lang="ru-RU" b="1" dirty="0" err="1" smtClean="0"/>
              <a:t>синекольчатые</a:t>
            </a:r>
            <a:r>
              <a:rPr lang="ru-RU" b="1" dirty="0" smtClean="0"/>
              <a:t> осьминоги, причисляемые к самым ядовитым животным мира, и </a:t>
            </a:r>
            <a:r>
              <a:rPr lang="ru-RU" b="1" u="sng" dirty="0" smtClean="0">
                <a:hlinkClick r:id="rId19" tooltip="Гигантская австралийская каракатица"/>
              </a:rPr>
              <a:t>гигантские австралийские каракатицы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714348" y="4500570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214282" y="3429001"/>
            <a:ext cx="21431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Укус  </a:t>
            </a:r>
            <a:r>
              <a:rPr lang="ru-RU" b="1" i="1" dirty="0" err="1" smtClean="0"/>
              <a:t>синекольчатого</a:t>
            </a:r>
            <a:r>
              <a:rPr lang="ru-RU" b="1" i="1" dirty="0" smtClean="0"/>
              <a:t>  осьминога  смертелен.</a:t>
            </a:r>
            <a:endParaRPr lang="ru-RU" b="1" i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214290"/>
            <a:ext cx="8991600" cy="5957910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latin typeface="Arial Black" pitchFamily="34" charset="0"/>
                <a:cs typeface="Times New Roman" pitchFamily="18" charset="0"/>
              </a:rPr>
              <a:t>Северное и восточное побережья Австралии омывают моря </a:t>
            </a:r>
            <a:r>
              <a:rPr lang="ru-RU" sz="2400" b="1" i="1" dirty="0" smtClean="0">
                <a:latin typeface="Arial Black" pitchFamily="34" charset="0"/>
                <a:cs typeface="Times New Roman" pitchFamily="18" charset="0"/>
                <a:hlinkClick r:id="rId2" tooltip="Тихий океан"/>
              </a:rPr>
              <a:t>Тихого океана</a:t>
            </a:r>
            <a:r>
              <a:rPr lang="ru-RU" sz="2400" b="1" i="1" dirty="0" smtClean="0">
                <a:latin typeface="Arial Black" pitchFamily="34" charset="0"/>
                <a:cs typeface="Times New Roman" pitchFamily="18" charset="0"/>
              </a:rPr>
              <a:t>: </a:t>
            </a:r>
            <a:r>
              <a:rPr lang="ru-RU" sz="2400" b="1" i="1" dirty="0" err="1" smtClean="0">
                <a:latin typeface="Arial Black" pitchFamily="34" charset="0"/>
                <a:cs typeface="Times New Roman" pitchFamily="18" charset="0"/>
                <a:hlinkClick r:id="rId3" tooltip="Арафурское море"/>
              </a:rPr>
              <a:t>Арафурское</a:t>
            </a:r>
            <a:r>
              <a:rPr lang="ru-RU" sz="2400" b="1" i="1" dirty="0" smtClean="0">
                <a:latin typeface="Arial Black" pitchFamily="34" charset="0"/>
                <a:cs typeface="Times New Roman" pitchFamily="18" charset="0"/>
              </a:rPr>
              <a:t>, </a:t>
            </a:r>
            <a:r>
              <a:rPr lang="ru-RU" sz="2400" b="1" i="1" dirty="0" smtClean="0">
                <a:latin typeface="Arial Black" pitchFamily="34" charset="0"/>
                <a:cs typeface="Times New Roman" pitchFamily="18" charset="0"/>
                <a:hlinkClick r:id="rId4" tooltip="Коралловое море"/>
              </a:rPr>
              <a:t>Коралловое</a:t>
            </a:r>
            <a:r>
              <a:rPr lang="ru-RU" sz="2400" b="1" i="1" dirty="0" smtClean="0">
                <a:latin typeface="Arial Black" pitchFamily="34" charset="0"/>
                <a:cs typeface="Times New Roman" pitchFamily="18" charset="0"/>
              </a:rPr>
              <a:t>, </a:t>
            </a:r>
            <a:r>
              <a:rPr lang="ru-RU" sz="2400" b="1" i="1" dirty="0" err="1" smtClean="0">
                <a:latin typeface="Arial Black" pitchFamily="34" charset="0"/>
                <a:cs typeface="Times New Roman" pitchFamily="18" charset="0"/>
                <a:hlinkClick r:id="rId5" tooltip="Тасманово море"/>
              </a:rPr>
              <a:t>Тасманово</a:t>
            </a:r>
            <a:r>
              <a:rPr lang="ru-RU" sz="2400" b="1" i="1" dirty="0" smtClean="0">
                <a:latin typeface="Arial Black" pitchFamily="34" charset="0"/>
                <a:cs typeface="Times New Roman" pitchFamily="18" charset="0"/>
              </a:rPr>
              <a:t>, </a:t>
            </a:r>
            <a:r>
              <a:rPr lang="ru-RU" sz="2400" b="1" i="1" dirty="0" err="1" smtClean="0">
                <a:latin typeface="Arial Black" pitchFamily="34" charset="0"/>
                <a:cs typeface="Times New Roman" pitchFamily="18" charset="0"/>
                <a:hlinkClick r:id="rId6" tooltip="Тиморское море"/>
              </a:rPr>
              <a:t>Тиморское</a:t>
            </a:r>
            <a:r>
              <a:rPr lang="ru-RU" sz="2400" b="1" i="1" dirty="0" smtClean="0">
                <a:latin typeface="Arial Black" pitchFamily="34" charset="0"/>
                <a:cs typeface="Times New Roman" pitchFamily="18" charset="0"/>
                <a:hlinkClick r:id="rId6" tooltip="Тиморское море"/>
              </a:rPr>
              <a:t> моря</a:t>
            </a:r>
            <a:r>
              <a:rPr lang="ru-RU" sz="2400" b="1" i="1" dirty="0" smtClean="0">
                <a:latin typeface="Arial Black" pitchFamily="34" charset="0"/>
                <a:cs typeface="Times New Roman" pitchFamily="18" charset="0"/>
              </a:rPr>
              <a:t>; западное и южное — </a:t>
            </a:r>
            <a:r>
              <a:rPr lang="ru-RU" sz="2400" b="1" i="1" dirty="0" smtClean="0">
                <a:latin typeface="Arial Black" pitchFamily="34" charset="0"/>
                <a:cs typeface="Times New Roman" pitchFamily="18" charset="0"/>
                <a:hlinkClick r:id="rId7" tooltip="Индийский океан"/>
              </a:rPr>
              <a:t>Индийский океан</a:t>
            </a:r>
            <a:r>
              <a:rPr lang="ru-RU" sz="2400" b="1" i="1" dirty="0" smtClean="0">
                <a:latin typeface="Arial Black" pitchFamily="34" charset="0"/>
                <a:cs typeface="Times New Roman" pitchFamily="18" charset="0"/>
              </a:rPr>
              <a:t>. Близ Австралии расположены крупные острова </a:t>
            </a:r>
            <a:r>
              <a:rPr lang="ru-RU" sz="2400" b="1" i="1" dirty="0" smtClean="0">
                <a:latin typeface="Arial Black" pitchFamily="34" charset="0"/>
                <a:cs typeface="Times New Roman" pitchFamily="18" charset="0"/>
                <a:hlinkClick r:id="rId8" tooltip="Новая Гвинея"/>
              </a:rPr>
              <a:t>Новая Гвинея</a:t>
            </a:r>
            <a:r>
              <a:rPr lang="ru-RU" sz="2400" b="1" i="1" dirty="0" smtClean="0">
                <a:latin typeface="Arial Black" pitchFamily="34" charset="0"/>
                <a:cs typeface="Times New Roman" pitchFamily="18" charset="0"/>
              </a:rPr>
              <a:t> и </a:t>
            </a:r>
            <a:r>
              <a:rPr lang="ru-RU" sz="2400" b="1" i="1" dirty="0" smtClean="0">
                <a:latin typeface="Arial Black" pitchFamily="34" charset="0"/>
                <a:cs typeface="Times New Roman" pitchFamily="18" charset="0"/>
                <a:hlinkClick r:id="rId9" tooltip="Тасмания"/>
              </a:rPr>
              <a:t>Тасмания</a:t>
            </a:r>
            <a:r>
              <a:rPr lang="ru-RU" sz="2400" b="1" i="1" dirty="0" smtClean="0">
                <a:latin typeface="Arial Black" pitchFamily="34" charset="0"/>
                <a:cs typeface="Times New Roman" pitchFamily="18" charset="0"/>
              </a:rPr>
              <a:t>. Вдоль северо-восточного побережья Австралии более чем на 2000 км тянется самый большой в мире </a:t>
            </a:r>
            <a:r>
              <a:rPr lang="ru-RU" sz="2400" b="1" i="1" dirty="0" smtClean="0">
                <a:latin typeface="Arial Black" pitchFamily="34" charset="0"/>
                <a:cs typeface="Times New Roman" pitchFamily="18" charset="0"/>
                <a:hlinkClick r:id="rId10" tooltip="Коралловые рифы"/>
              </a:rPr>
              <a:t>коралловый риф</a:t>
            </a:r>
            <a:r>
              <a:rPr lang="ru-RU" sz="2400" b="1" i="1" dirty="0" smtClean="0">
                <a:latin typeface="Arial Black" pitchFamily="34" charset="0"/>
                <a:cs typeface="Times New Roman" pitchFamily="18" charset="0"/>
              </a:rPr>
              <a:t> — </a:t>
            </a:r>
            <a:r>
              <a:rPr lang="ru-RU" sz="2400" b="1" i="1" dirty="0" smtClean="0">
                <a:latin typeface="Arial Black" pitchFamily="34" charset="0"/>
                <a:cs typeface="Times New Roman" pitchFamily="18" charset="0"/>
                <a:hlinkClick r:id="rId11" tooltip="Большой барьерный риф"/>
              </a:rPr>
              <a:t>Большой Барьерный риф</a:t>
            </a:r>
            <a:r>
              <a:rPr lang="ru-RU" sz="2400" b="1" i="1" dirty="0" smtClean="0">
                <a:latin typeface="Arial Black" pitchFamily="34" charset="0"/>
                <a:cs typeface="Times New Roman" pitchFamily="18" charset="0"/>
              </a:rPr>
              <a:t>.</a:t>
            </a:r>
          </a:p>
        </p:txBody>
      </p:sp>
      <p:pic>
        <p:nvPicPr>
          <p:cNvPr id="4" name="Picture 3" descr="большой барьерный риф"/>
          <p:cNvPicPr>
            <a:picLocks noChangeAspect="1" noChangeArrowheads="1"/>
          </p:cNvPicPr>
          <p:nvPr/>
        </p:nvPicPr>
        <p:blipFill>
          <a:blip r:embed="rId12" cstate="print"/>
          <a:srcRect b="3731"/>
          <a:stretch>
            <a:fillRect/>
          </a:stretch>
        </p:blipFill>
        <p:spPr bwMode="black">
          <a:xfrm>
            <a:off x="214282" y="3714752"/>
            <a:ext cx="8572560" cy="2786082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Политика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58" y="928670"/>
            <a:ext cx="6572296" cy="5500726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Австралия — </a:t>
            </a:r>
            <a:r>
              <a:rPr lang="ru-RU" sz="2400" b="1" dirty="0" smtClean="0">
                <a:hlinkClick r:id="rId2" tooltip="Королевства Содружества"/>
              </a:rPr>
              <a:t>государство Содружества</a:t>
            </a:r>
            <a:r>
              <a:rPr lang="ru-RU" sz="2400" b="1" dirty="0" smtClean="0"/>
              <a:t> . Это означает, что Австралия приняла </a:t>
            </a:r>
            <a:r>
              <a:rPr lang="ru-RU" sz="2400" b="1" dirty="0" smtClean="0">
                <a:hlinkClick r:id="rId3" tooltip="Вестминстерский статут 1931"/>
              </a:rPr>
              <a:t>Вестминстерский статут 1931</a:t>
            </a:r>
            <a:r>
              <a:rPr lang="ru-RU" sz="2400" b="1" dirty="0" smtClean="0"/>
              <a:t>, согласно которому её главой является </a:t>
            </a:r>
            <a:r>
              <a:rPr lang="ru-RU" sz="2400" b="1" dirty="0" smtClean="0">
                <a:hlinkClick r:id="rId4" tooltip="Британская монархия"/>
              </a:rPr>
              <a:t>британский монарх</a:t>
            </a:r>
            <a:r>
              <a:rPr lang="ru-RU" sz="2400" b="1" dirty="0" smtClean="0"/>
              <a:t>, в то же время фактически Австралия является абсолютно самостоятельным государством.</a:t>
            </a:r>
          </a:p>
          <a:p>
            <a:r>
              <a:rPr lang="ru-RU" sz="2400" b="1" dirty="0" smtClean="0"/>
              <a:t>С </a:t>
            </a:r>
            <a:r>
              <a:rPr lang="ru-RU" sz="2400" b="1" dirty="0" smtClean="0">
                <a:hlinkClick r:id="rId5" tooltip="1953 год"/>
              </a:rPr>
              <a:t>1953 года</a:t>
            </a:r>
            <a:r>
              <a:rPr lang="ru-RU" sz="2400" b="1" dirty="0" smtClean="0"/>
              <a:t> главой Австралии является Королева Великобритании </a:t>
            </a:r>
            <a:r>
              <a:rPr lang="ru-RU" sz="2400" b="1" dirty="0" smtClean="0">
                <a:hlinkClick r:id="rId6" tooltip="Елизавета II (королева Великобритании)"/>
              </a:rPr>
              <a:t>Елизавета II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8543956" cy="1714512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 tooltip="Австралийский доллар"/>
              </a:rPr>
              <a:t>Австралийский доллар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является денежной единицей Австралийского  Союза.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00694" y="2357430"/>
            <a:ext cx="3643306" cy="2071702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Franklin Gothic Heavy" pitchFamily="34" charset="0"/>
              </a:rPr>
              <a:t>Австралийский доллар = </a:t>
            </a:r>
          </a:p>
          <a:p>
            <a:r>
              <a:rPr lang="ru-RU" sz="3600" dirty="0" smtClean="0">
                <a:latin typeface="Franklin Gothic Heavy" pitchFamily="34" charset="0"/>
              </a:rPr>
              <a:t>100 центам </a:t>
            </a:r>
            <a:br>
              <a:rPr lang="ru-RU" sz="3600" dirty="0" smtClean="0">
                <a:latin typeface="Franklin Gothic Heavy" pitchFamily="34" charset="0"/>
              </a:rPr>
            </a:br>
            <a:r>
              <a:rPr lang="ru-RU" sz="3600" dirty="0" smtClean="0">
                <a:latin typeface="Franklin Gothic Heavy" pitchFamily="34" charset="0"/>
              </a:rPr>
              <a:t/>
            </a:r>
            <a:br>
              <a:rPr lang="ru-RU" sz="3600" dirty="0" smtClean="0">
                <a:latin typeface="Franklin Gothic Heavy" pitchFamily="34" charset="0"/>
              </a:rPr>
            </a:br>
            <a:endParaRPr lang="ru-RU" sz="3600" dirty="0">
              <a:latin typeface="Franklin Gothic Heavy" pitchFamily="34" charset="0"/>
            </a:endParaRPr>
          </a:p>
        </p:txBody>
      </p:sp>
      <p:pic>
        <p:nvPicPr>
          <p:cNvPr id="50178" name="Picture 2" descr="D:\Саша\Разное\0_17880_f634fb47_L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000240"/>
            <a:ext cx="5229252" cy="436453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572132" y="4714884"/>
            <a:ext cx="35718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Franklin Gothic Heavy" pitchFamily="34" charset="0"/>
              </a:rPr>
              <a:t>AUD</a:t>
            </a:r>
            <a:r>
              <a:rPr lang="ru-RU" sz="2000" dirty="0" smtClean="0">
                <a:latin typeface="Franklin Gothic Heavy" pitchFamily="34" charset="0"/>
              </a:rPr>
              <a:t>  является  первыми  в  мире  пластиковыми, а не  бумажными  деньгами.</a:t>
            </a:r>
            <a:endParaRPr lang="ru-RU" sz="2000" dirty="0">
              <a:latin typeface="Franklin Gothic Heavy" pitchFamily="34" charset="0"/>
            </a:endParaRPr>
          </a:p>
        </p:txBody>
      </p:sp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428596" y="-21602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78579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Интересные  факты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14678" y="785794"/>
            <a:ext cx="5444690" cy="5459558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На множестве товаров содержится подпись «</a:t>
            </a:r>
            <a:r>
              <a:rPr lang="ru-RU" dirty="0" err="1" smtClean="0"/>
              <a:t>proudly</a:t>
            </a:r>
            <a:r>
              <a:rPr lang="ru-RU" dirty="0" smtClean="0"/>
              <a:t> </a:t>
            </a:r>
            <a:r>
              <a:rPr lang="ru-RU" dirty="0" err="1" smtClean="0"/>
              <a:t>Australian</a:t>
            </a:r>
            <a:r>
              <a:rPr lang="ru-RU" dirty="0" smtClean="0"/>
              <a:t>» / «</a:t>
            </a:r>
            <a:r>
              <a:rPr lang="ru-RU" dirty="0" err="1" smtClean="0"/>
              <a:t>proudly</a:t>
            </a:r>
            <a:r>
              <a:rPr lang="ru-RU" dirty="0" smtClean="0"/>
              <a:t> </a:t>
            </a:r>
            <a:r>
              <a:rPr lang="ru-RU" dirty="0" err="1" smtClean="0"/>
              <a:t>made</a:t>
            </a:r>
            <a:r>
              <a:rPr lang="ru-RU" dirty="0" smtClean="0"/>
              <a:t> </a:t>
            </a:r>
            <a:r>
              <a:rPr lang="ru-RU" dirty="0" err="1" smtClean="0"/>
              <a:t>in</a:t>
            </a:r>
            <a:r>
              <a:rPr lang="ru-RU" dirty="0" smtClean="0"/>
              <a:t> </a:t>
            </a:r>
            <a:r>
              <a:rPr lang="ru-RU" dirty="0" err="1" smtClean="0"/>
              <a:t>Australia</a:t>
            </a:r>
            <a:r>
              <a:rPr lang="ru-RU" dirty="0" smtClean="0"/>
              <a:t>» (</a:t>
            </a:r>
            <a:r>
              <a:rPr lang="ru-RU" dirty="0" err="1" smtClean="0"/>
              <a:t>c</a:t>
            </a:r>
            <a:r>
              <a:rPr lang="ru-RU" dirty="0" smtClean="0"/>
              <a:t> гордостью сделано в Австралии) и логотип: жёлтый силуэт кенгуру в зелёном треугольнике. Право на использование этого знака (логотипа) присуждается особой группой </a:t>
            </a:r>
            <a:r>
              <a:rPr lang="ru-RU" i="1" dirty="0" err="1" smtClean="0"/>
              <a:t>Australian</a:t>
            </a:r>
            <a:r>
              <a:rPr lang="ru-RU" i="1" dirty="0" smtClean="0"/>
              <a:t> </a:t>
            </a:r>
            <a:r>
              <a:rPr lang="ru-RU" i="1" dirty="0" err="1" smtClean="0"/>
              <a:t>Made</a:t>
            </a:r>
            <a:r>
              <a:rPr lang="ru-RU" i="1" dirty="0" smtClean="0"/>
              <a:t>, </a:t>
            </a:r>
            <a:r>
              <a:rPr lang="ru-RU" i="1" dirty="0" err="1" smtClean="0"/>
              <a:t>Australian</a:t>
            </a:r>
            <a:r>
              <a:rPr lang="ru-RU" i="1" dirty="0" smtClean="0"/>
              <a:t> </a:t>
            </a:r>
            <a:r>
              <a:rPr lang="ru-RU" i="1" dirty="0" err="1" smtClean="0"/>
              <a:t>Grown</a:t>
            </a:r>
            <a:r>
              <a:rPr lang="ru-RU" i="1" dirty="0" smtClean="0"/>
              <a:t> </a:t>
            </a:r>
            <a:r>
              <a:rPr lang="ru-RU" i="1" dirty="0" err="1" smtClean="0"/>
              <a:t>Campaign</a:t>
            </a:r>
            <a:r>
              <a:rPr lang="ru-RU" dirty="0" smtClean="0"/>
              <a:t>.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На территорию Австралии из соображений экологической безопасности запрещается ввозить любые продукты, изделия из дерева, почву на подошвах обуви. Кроме того, отдельный экологический контроль проходят люди, прибывшие из континентальной Австралии на </a:t>
            </a:r>
            <a:r>
              <a:rPr lang="ru-RU" dirty="0" smtClean="0">
                <a:hlinkClick r:id="rId2" tooltip="Тасмания"/>
              </a:rPr>
              <a:t>Тасманию</a:t>
            </a:r>
            <a:r>
              <a:rPr lang="ru-RU" dirty="0" smtClean="0"/>
              <a:t>.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Неявка граждан Австралии на выборы по неуважительной причине наказывается штрафом.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По Австралийским дорогам передвигаются самые длинные в мире автопоезда: мощные тягачи везут 2-4 груженых прицепа. Здесь же зарегистрирован мировой рекорд по длине автопоезда: Стивен </a:t>
            </a:r>
            <a:r>
              <a:rPr lang="ru-RU" dirty="0" err="1" smtClean="0"/>
              <a:t>Мэттью</a:t>
            </a:r>
            <a:r>
              <a:rPr lang="ru-RU" dirty="0" smtClean="0"/>
              <a:t> на тягаче </a:t>
            </a:r>
            <a:r>
              <a:rPr lang="ru-RU" dirty="0" err="1" smtClean="0"/>
              <a:t>Kenworth</a:t>
            </a:r>
            <a:r>
              <a:rPr lang="ru-RU" dirty="0" smtClean="0"/>
              <a:t> C501 </a:t>
            </a:r>
            <a:r>
              <a:rPr lang="ru-RU" dirty="0" err="1" smtClean="0"/>
              <a:t>c</a:t>
            </a:r>
            <a:r>
              <a:rPr lang="ru-RU" dirty="0" smtClean="0"/>
              <a:t> 79 прицепами общей длиной 1,018.2 метра проехал 8 километров близ </a:t>
            </a:r>
            <a:r>
              <a:rPr lang="ru-RU" dirty="0" err="1" smtClean="0"/>
              <a:t>Калгурла</a:t>
            </a:r>
            <a:r>
              <a:rPr lang="ru-RU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На все тягачи установлены массивные железные </a:t>
            </a:r>
            <a:r>
              <a:rPr lang="ru-RU" dirty="0" err="1" smtClean="0">
                <a:hlinkClick r:id="rId3" tooltip="Кенгурятник"/>
              </a:rPr>
              <a:t>кенгурятники</a:t>
            </a:r>
            <a:r>
              <a:rPr lang="ru-RU" dirty="0" smtClean="0"/>
              <a:t> для защиты от последствий столкновений с этими животными. </a:t>
            </a:r>
          </a:p>
          <a:p>
            <a:pPr lvl="0"/>
            <a:endParaRPr lang="ru-RU" dirty="0" smtClean="0"/>
          </a:p>
          <a:p>
            <a:pPr lvl="0"/>
            <a:endParaRPr lang="ru-RU" dirty="0"/>
          </a:p>
        </p:txBody>
      </p:sp>
      <p:pic>
        <p:nvPicPr>
          <p:cNvPr id="51202" name="Picture 2" descr="D:\Саша\Разное\27938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142984"/>
            <a:ext cx="3071833" cy="3571900"/>
          </a:xfrm>
          <a:prstGeom prst="rect">
            <a:avLst/>
          </a:prstGeom>
          <a:noFill/>
        </p:spPr>
      </p:pic>
      <p:pic>
        <p:nvPicPr>
          <p:cNvPr id="6" name="Picture 3" descr="стюарт-хайвей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gray">
          <a:xfrm>
            <a:off x="357158" y="5500702"/>
            <a:ext cx="8216900" cy="1141430"/>
          </a:xfrm>
          <a:prstGeom prst="rect">
            <a:avLst/>
          </a:prstGeom>
          <a:gradFill>
            <a:gsLst>
              <a:gs pos="0">
                <a:schemeClr val="bg1">
                  <a:lumMod val="95000"/>
                  <a:alpha val="34000"/>
                </a:schemeClr>
              </a:gs>
              <a:gs pos="60000">
                <a:schemeClr val="tx2">
                  <a:lumMod val="20000"/>
                  <a:lumOff val="80000"/>
                  <a:alpha val="0"/>
                </a:schemeClr>
              </a:gs>
            </a:gsLst>
            <a:lin ang="5400000" scaled="1"/>
          </a:gra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14290"/>
            <a:ext cx="8858312" cy="6143668"/>
          </a:xfrm>
        </p:spPr>
        <p:txBody>
          <a:bodyPr>
            <a:noAutofit/>
          </a:bodyPr>
          <a:lstStyle/>
          <a:p>
            <a:pPr lvl="0"/>
            <a:r>
              <a:rPr lang="ru-RU" sz="1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Австралии водятся дикие верблюды. Ещё в 1866 году из Афганистана было завезено 100 этих неприхотливых животных. Способность верблюдов перевозить тяжелые грузы на длинные дистанции и в течение многих дней обходиться без воды оказалась весьма кстати на континенте, большая часть территории которого имеет засушливый или полупустынный характер. Несмотря на то, что в общей сложности было завезено не более 3000 животных, они сыграли заметную роль в освоении отдалённых и внутренних территорий Австралии. Сегодня популяция одичавших верблюдов — главным образом, в северных и центральных районах страны превышает 1,000,000 особей. Несмотря на то, что они находятся под охраной государства, некоторое число животных ежегодно отлавливается для участия в верблюжьих бегах в городе </a:t>
            </a:r>
            <a:r>
              <a:rPr lang="ru-RU" sz="1800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Элис</a:t>
            </a:r>
            <a:r>
              <a:rPr lang="ru-RU" sz="1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Спрингс</a:t>
            </a:r>
            <a:r>
              <a:rPr lang="ru-RU" sz="1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Первые верблюжьи бега в </a:t>
            </a:r>
            <a:r>
              <a:rPr lang="ru-RU" sz="1800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Элис</a:t>
            </a:r>
            <a:r>
              <a:rPr lang="ru-RU" sz="1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Спрингс</a:t>
            </a:r>
            <a:r>
              <a:rPr lang="ru-RU" sz="1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прошли в 1970 году под эгидой спортклуба «</a:t>
            </a:r>
            <a:r>
              <a:rPr lang="ru-RU" sz="1800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Лайонс</a:t>
            </a:r>
            <a:r>
              <a:rPr lang="ru-RU" sz="1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Клаб</a:t>
            </a:r>
            <a:r>
              <a:rPr lang="ru-RU" sz="1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», с 1975 года мероприятие стало ежегодным. На старт выходят 15 «рысаков» с жокеями в цветастых камзолах.  Бега представляют собой весьма потешное зрелище, поскольку верблюды далеко не всегда спешат подчиниться воле жокея: одного верблюда невозможно стронуть с места, хотя старт уже был дан, другой посреди гонки вдруг прекращает бег и спешит пощипать травку на обочине, третий вдруг встает, как вкопанный, посреди стадиона, а то и ложится поперек дороги, четвёртый вообще разворачивается и бежит в противоположную от предписанной правилами сторону. А  зрители неизменно получают огромное удовольствие от зрелища, сценарий которого невозможно предугадать.  </a:t>
            </a:r>
            <a:endParaRPr lang="ru-RU" sz="18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D:\Саша\Разное\CullenBayMarin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00042"/>
            <a:ext cx="8358246" cy="521497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715008" y="6143644"/>
            <a:ext cx="2928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КОНЕЦ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500042"/>
            <a:ext cx="7470648" cy="5786478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Австралия — это огромная страна, простирающаяся с запада на восток почти на 4000 км, а с севера на юг — на 3700 км. Крайними точками материка являются: на севере —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hlinkClick r:id="rId2" tooltip="Йорк (мыс)"/>
              </a:rPr>
              <a:t>мыс Йорк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(10°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ю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.), на юге — мыс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  <a:hlinkClick r:id="rId3" tooltip="Саут-Ист-Кейп (страница отсутствует)"/>
              </a:rPr>
              <a:t>Саут-Ист-Кейп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(39°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ю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.), на западе —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hlinkClick r:id="rId4" tooltip="Стип-Пойнт (мыс)"/>
              </a:rPr>
              <a:t>мыс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  <a:hlinkClick r:id="rId4" tooltip="Стип-Пойнт (мыс)"/>
              </a:rPr>
              <a:t>Стип-Пойнт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(114° в. д.), на востоке —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hlinkClick r:id="rId5" tooltip="Байрон (мыс)"/>
              </a:rPr>
              <a:t>мыс Байрон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(154° в. д.).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57620" y="214290"/>
            <a:ext cx="5072098" cy="6031062"/>
          </a:xfrm>
        </p:spPr>
        <p:txBody>
          <a:bodyPr>
            <a:noAutofit/>
          </a:bodyPr>
          <a:lstStyle/>
          <a:p>
            <a:pPr lvl="0">
              <a:buFont typeface="Wingdings" pitchFamily="2" charset="2"/>
              <a:buChar char="§"/>
            </a:pP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Первые люди появились в Австралии 42−48 тысяч лет назад. Это были предки современных 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tooltip="Австралийские аборигены"/>
              </a:rPr>
              <a:t>австралийских аборигенов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которые перебрались сюда из современной 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3" tooltip="Юго-Восточная Азия"/>
              </a:rPr>
              <a:t>Юго-Восточной Азии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>
              <a:buFont typeface="Wingdings" pitchFamily="2" charset="2"/>
              <a:buChar char="§"/>
            </a:pP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Открытие Австралии европейцами совершил 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4" tooltip="Нидерланды"/>
              </a:rPr>
              <a:t>голландский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путешественник 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5" tooltip="Янсзон, Биллем"/>
              </a:rPr>
              <a:t>Биллем </a:t>
            </a:r>
            <a:r>
              <a:rPr lang="ru-RU" sz="1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5" tooltip="Янсзон, Биллем"/>
              </a:rPr>
              <a:t>Янсзон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6" tooltip="1606 год"/>
              </a:rPr>
              <a:t>1606 году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Голландцы нанесли на карту западное и северное побережья Новой Голландии, но не пытались освоить эти земли. </a:t>
            </a:r>
          </a:p>
          <a:p>
            <a:pPr>
              <a:buFont typeface="Wingdings" pitchFamily="2" charset="2"/>
              <a:buChar char="§"/>
            </a:pP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29  апреля 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7" tooltip="1770 год"/>
              </a:rPr>
              <a:t>1770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7" tooltip="1770 год"/>
              </a:rPr>
              <a:t>года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у берегов материка остановился капитан 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8" tooltip="Кук, Джеймс"/>
              </a:rPr>
              <a:t>Джеймс Кук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на корабле 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9" tooltip="Индевор (корабль)"/>
              </a:rPr>
              <a:t>«</a:t>
            </a:r>
            <a:r>
              <a:rPr lang="ru-RU" sz="1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9" tooltip="Индевор (корабль)"/>
              </a:rPr>
              <a:t>Индевор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9" tooltip="Индевор (корабль)"/>
              </a:rPr>
              <a:t>»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Восточная часть Австралии была провозглашена территорией 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0" tooltip="Британская империя"/>
              </a:rPr>
              <a:t>Британской империи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1" tooltip="26 января"/>
              </a:rPr>
              <a:t>26 января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2" tooltip="1788 год"/>
              </a:rPr>
              <a:t>1788 года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там была основана первая 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3" tooltip="Колония"/>
              </a:rPr>
              <a:t>колония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— 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4" tooltip="Новый Южный Уэльс"/>
              </a:rPr>
              <a:t>Новый Южный Уэльс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По мере роста населения в 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5" tooltip="XIX век"/>
              </a:rPr>
              <a:t>XIX веке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на территории Австралии были основаны ещё пять самоуправляющихся коронных колоний.</a:t>
            </a:r>
          </a:p>
          <a:p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6" tooltip="1 января"/>
              </a:rPr>
              <a:t>1 января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7" tooltip="1901 год"/>
              </a:rPr>
              <a:t>1901 года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эти шесть колоний стали 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8" tooltip="Федерация"/>
              </a:rPr>
              <a:t>федерацией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образовав Австралийский Союз.</a:t>
            </a:r>
          </a:p>
        </p:txBody>
      </p:sp>
      <p:pic>
        <p:nvPicPr>
          <p:cNvPr id="1026" name="Picture 2" descr="D:\Саша\Разное\250px-Endeavour_replica_in_Cooktown_harbour.jpg"/>
          <p:cNvPicPr>
            <a:picLocks noGrp="1" noChangeAspect="1" noChangeArrowheads="1"/>
          </p:cNvPicPr>
          <p:nvPr>
            <p:ph idx="1"/>
          </p:nvPr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0" y="3000372"/>
            <a:ext cx="3500462" cy="36433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File0093"/>
          <p:cNvPicPr>
            <a:picLocks noChangeAspect="1" noChangeArrowheads="1"/>
          </p:cNvPicPr>
          <p:nvPr/>
        </p:nvPicPr>
        <p:blipFill>
          <a:blip r:embed="rId20" cstate="print"/>
          <a:srcRect l="1988" r="621" b="15327"/>
          <a:stretch>
            <a:fillRect/>
          </a:stretch>
        </p:blipFill>
        <p:spPr bwMode="auto">
          <a:xfrm>
            <a:off x="500034" y="142852"/>
            <a:ext cx="3357586" cy="29289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543956" cy="1142984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Штаты    и    территории               Австралийского  союза 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AustraliaStatesTerritoriesNumb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285860"/>
            <a:ext cx="8215370" cy="5357850"/>
          </a:xfrm>
        </p:spPr>
      </p:pic>
      <p:sp>
        <p:nvSpPr>
          <p:cNvPr id="10" name="TextBox 9"/>
          <p:cNvSpPr txBox="1"/>
          <p:nvPr/>
        </p:nvSpPr>
        <p:spPr>
          <a:xfrm>
            <a:off x="1928794" y="3714752"/>
            <a:ext cx="15716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Штат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Западная Австралия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57620" y="3071810"/>
            <a:ext cx="1357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Северная  территория</a:t>
            </a:r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29388" y="3429000"/>
            <a:ext cx="1500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Штат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Квинсленд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86182" y="3857628"/>
            <a:ext cx="2071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Штат  Южная  Австралия</a:t>
            </a:r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29322" y="4286256"/>
            <a:ext cx="2000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Штат Новый Южный</a:t>
            </a:r>
          </a:p>
          <a:p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Уэльс</a:t>
            </a:r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28662" y="5429264"/>
            <a:ext cx="435771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Австралийская  столичная  территория.</a:t>
            </a:r>
          </a:p>
          <a:p>
            <a:pPr marL="342900" indent="-342900">
              <a:buAutoNum type="arabicPeriod" startAt="3"/>
            </a:pP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Штат  Виктория</a:t>
            </a:r>
          </a:p>
          <a:p>
            <a:pPr marL="342900" indent="-342900"/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7.    Штат  Тасмания</a:t>
            </a:r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715436" cy="1071570"/>
          </a:xfrm>
        </p:spPr>
        <p:txBody>
          <a:bodyPr>
            <a:noAutofit/>
          </a:bodyPr>
          <a:lstStyle/>
          <a:p>
            <a:r>
              <a:rPr lang="ru-RU" sz="9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       Флаг</a:t>
            </a:r>
            <a:endParaRPr lang="ru-RU" sz="96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800px-Flag_of_Australia_svg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2000" y="1428736"/>
            <a:ext cx="7620000" cy="507209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643106" y="0"/>
            <a:ext cx="6143668" cy="1357298"/>
          </a:xfrm>
        </p:spPr>
        <p:txBody>
          <a:bodyPr>
            <a:noAutofit/>
          </a:bodyPr>
          <a:lstStyle/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9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Герб</a:t>
            </a:r>
            <a:endParaRPr lang="ru-RU" sz="96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777px-Australian_Coat_of_Arms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1285860"/>
            <a:ext cx="7500990" cy="521497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572560" cy="987552"/>
          </a:xfrm>
        </p:spPr>
        <p:txBody>
          <a:bodyPr>
            <a:noAutofit/>
          </a:bodyPr>
          <a:lstStyle/>
          <a:p>
            <a:pPr algn="ctr"/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   Гербы  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штатов   и    </a:t>
            </a:r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территорий                 Австралийского 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союза </a:t>
            </a:r>
            <a:endParaRPr lang="ru-RU" sz="3200" dirty="0"/>
          </a:p>
        </p:txBody>
      </p:sp>
      <p:pic>
        <p:nvPicPr>
          <p:cNvPr id="4" name="Содержимое 3" descr="canberra_city_coa_n9572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58016" y="4714884"/>
            <a:ext cx="1905000" cy="1657350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pic>
        <p:nvPicPr>
          <p:cNvPr id="2050" name="Picture 2" descr="D:\Саша\Разное\g491_queensland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3000372"/>
            <a:ext cx="1905000" cy="18621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pic>
        <p:nvPicPr>
          <p:cNvPr id="2052" name="Picture 4" descr="D:\Саша\Разное\newsouthwales_coa_n455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857232"/>
            <a:ext cx="1905000" cy="1295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pic>
        <p:nvPicPr>
          <p:cNvPr id="2053" name="Picture 5" descr="D:\Саша\Разное\northernterritory_coa_n4556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2786058"/>
            <a:ext cx="1905000" cy="159068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pic>
        <p:nvPicPr>
          <p:cNvPr id="2054" name="Picture 6" descr="D:\Саша\Разное\southaustralia_coa_n4552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7620" y="1214422"/>
            <a:ext cx="1905000" cy="18764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pic>
        <p:nvPicPr>
          <p:cNvPr id="2055" name="Picture 7" descr="D:\Саша\Разное\tasmania_coa_n4553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596" y="5000636"/>
            <a:ext cx="1905000" cy="13430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pic>
        <p:nvPicPr>
          <p:cNvPr id="2056" name="Picture 8" descr="D:\Саша\Разное\victoria_coa_n4554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643306" y="3857628"/>
            <a:ext cx="1905000" cy="24288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pic>
        <p:nvPicPr>
          <p:cNvPr id="2057" name="Picture 9" descr="D:\Саша\Разное\westernaustralia_coa_n4555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928670"/>
            <a:ext cx="1905000" cy="14287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sp>
        <p:nvSpPr>
          <p:cNvPr id="15" name="TextBox 14"/>
          <p:cNvSpPr txBox="1"/>
          <p:nvPr/>
        </p:nvSpPr>
        <p:spPr>
          <a:xfrm>
            <a:off x="6072198" y="4357694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Северная  территория</a:t>
            </a: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-142908" y="2357430"/>
            <a:ext cx="2286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Штат Западная</a:t>
            </a:r>
          </a:p>
          <a:p>
            <a:pPr algn="ctr"/>
            <a:r>
              <a:rPr lang="ru-RU" sz="1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Австралия</a:t>
            </a:r>
            <a:endParaRPr lang="ru-RU" sz="16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43768" y="2143116"/>
            <a:ext cx="1714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Штат Новый </a:t>
            </a:r>
            <a:r>
              <a:rPr lang="ru-RU" sz="16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ЮжныйУэльс</a:t>
            </a:r>
            <a:endParaRPr lang="ru-RU" sz="16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57620" y="3071810"/>
            <a:ext cx="23574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Штат  Южная                              Австралия</a:t>
            </a:r>
            <a:endParaRPr lang="ru-RU" sz="16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00430" y="6357958"/>
            <a:ext cx="23574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Штат  Виктория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0" y="3571876"/>
            <a:ext cx="12144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Штат </a:t>
            </a:r>
            <a:r>
              <a:rPr lang="ru-RU" sz="16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Квинсленд</a:t>
            </a:r>
            <a:endParaRPr lang="ru-RU" sz="16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28596" y="6357958"/>
            <a:ext cx="2214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Штат  Тасмания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500826" y="6357958"/>
            <a:ext cx="26431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Австралийская  столичная  территория</a:t>
            </a:r>
            <a:endParaRPr lang="ru-RU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'Универсальная'">
  <a:themeElements>
    <a:clrScheme name="Korea03">
      <a:dk1>
        <a:srgbClr val="000000"/>
      </a:dk1>
      <a:lt1>
        <a:srgbClr val="FFFFFF"/>
      </a:lt1>
      <a:dk2>
        <a:srgbClr val="0362B9"/>
      </a:dk2>
      <a:lt2>
        <a:srgbClr val="BCE7FA"/>
      </a:lt2>
      <a:accent1>
        <a:srgbClr val="3DB5DB"/>
      </a:accent1>
      <a:accent2>
        <a:srgbClr val="DF9B29"/>
      </a:accent2>
      <a:accent3>
        <a:srgbClr val="6699FF"/>
      </a:accent3>
      <a:accent4>
        <a:srgbClr val="D361AA"/>
      </a:accent4>
      <a:accent5>
        <a:srgbClr val="A3D75D"/>
      </a:accent5>
      <a:accent6>
        <a:srgbClr val="D36161"/>
      </a:accent6>
      <a:hlink>
        <a:srgbClr val="FF9933"/>
      </a:hlink>
      <a:folHlink>
        <a:srgbClr val="FF3399"/>
      </a:folHlink>
    </a:clrScheme>
    <a:fontScheme name="Korea03">
      <a:majorFont>
        <a:latin typeface="Corbel"/>
        <a:ea typeface=""/>
        <a:cs typeface=""/>
        <a:font script="Jpan" typeface="HG創英角ｺﾞｼｯｸUB"/>
        <a:font script="Hang" typeface="맑은 고딕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w Cen MT"/>
        <a:ea typeface=""/>
        <a:cs typeface=""/>
        <a:font script="Jpan" typeface="HGｺﾞｼｯｸE"/>
        <a:font script="Hang" typeface="휴먼모음T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Korea03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hade val="100000"/>
                <a:satMod val="115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'Универсальная'</Template>
  <TotalTime>1791</TotalTime>
  <Words>1383</Words>
  <Application>Microsoft Office PowerPoint</Application>
  <PresentationFormat>Экран (4:3)</PresentationFormat>
  <Paragraphs>136</Paragraphs>
  <Slides>34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'Универсальная'</vt:lpstr>
      <vt:lpstr>Австралийский союз</vt:lpstr>
      <vt:lpstr>                Австралийский Союз</vt:lpstr>
      <vt:lpstr>Слайд 3</vt:lpstr>
      <vt:lpstr>Австралия — это огромная страна, простирающаяся с запада на восток почти на 4000 км, а с севера на юг — на 3700 км. Крайними точками материка являются: на севере — мыс Йорк (10° ю. ш.), на юге — мыс Саут-Ист-Кейп (39° ю. ш.), на западе — мыс Стип-Пойнт (114° в. д.), на востоке — мыс Байрон (154° в. д.).</vt:lpstr>
      <vt:lpstr>Слайд 5</vt:lpstr>
      <vt:lpstr>Штаты    и    территории               Австралийского  союза </vt:lpstr>
      <vt:lpstr>         Флаг</vt:lpstr>
      <vt:lpstr>       Герб</vt:lpstr>
      <vt:lpstr>   Гербы   штатов   и    территорий                 Австралийского  союза </vt:lpstr>
      <vt:lpstr>Столица  Австралии – Канберра.</vt:lpstr>
      <vt:lpstr>                          Центр  города –     искусственное  озеро   Берли -  Гриффин </vt:lpstr>
      <vt:lpstr>На  берегу  озера  находятся:</vt:lpstr>
      <vt:lpstr>             В деловом центре Канберры         расположено  здание  парламента.</vt:lpstr>
      <vt:lpstr>В Канберре  много  необычных  зданий:</vt:lpstr>
      <vt:lpstr>Национальный  ботанический  сад</vt:lpstr>
      <vt:lpstr>Сидней</vt:lpstr>
      <vt:lpstr>Слайд 17</vt:lpstr>
      <vt:lpstr>Сиднейский  мост</vt:lpstr>
      <vt:lpstr>         Дом  Оперы</vt:lpstr>
      <vt:lpstr>Мельбурн</vt:lpstr>
      <vt:lpstr>Мельбурн  был  основан  в  1835 г.   Фермером  Джоном  Бэтманом. Мельбурн  стал  первым  свободным  поселением, основанным  свободными  людьми.</vt:lpstr>
      <vt:lpstr>В  Мельбурне  можно  увидеть  множество  забавных  скульптур.</vt:lpstr>
      <vt:lpstr>Особенность  Мельбурна – это  переменчивость  погоды. Как  говорят  мельбурнцы: «У  нас  бывает  4 времени  года  в  течение  одного  дня». То  есть  утром  может  быть  холодно  и  пасмурно (без  куртки  можно  замерзнуть),  днем – такая  жара, что  в  пиджаке  будет  жарко,  а  в  обеденный  перерыв  ни  с  того  ни  с  сего  налетят  тучи  и  хлынет  ливень. Так что,  если  вам  не  нравится  погода  в  Мельбурне, подождите  полчаса,  она  обязательно  изменится.</vt:lpstr>
      <vt:lpstr>Слайд 24</vt:lpstr>
      <vt:lpstr>Слайд 25</vt:lpstr>
      <vt:lpstr>Речная система Австралии небольшая.</vt:lpstr>
      <vt:lpstr>По состоянию на 1 июля 2007, население Австралии составило 20 001 546 человек.</vt:lpstr>
      <vt:lpstr>Насчитывают  четыре  категории  этих  коренных  жителей: </vt:lpstr>
      <vt:lpstr>      Флора  и  фауна</vt:lpstr>
      <vt:lpstr>Политика</vt:lpstr>
      <vt:lpstr>Австралийский доллар  является денежной единицей Австралийского  Союза.</vt:lpstr>
      <vt:lpstr>Интересные  факты</vt:lpstr>
      <vt:lpstr>Слайд 33</vt:lpstr>
      <vt:lpstr>Слайд 34</vt:lpstr>
    </vt:vector>
  </TitlesOfParts>
  <Company>Домашний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Австралия</dc:title>
  <dc:creator>Саша</dc:creator>
  <cp:lastModifiedBy>Андрей</cp:lastModifiedBy>
  <cp:revision>152</cp:revision>
  <dcterms:created xsi:type="dcterms:W3CDTF">2004-08-23T17:52:45Z</dcterms:created>
  <dcterms:modified xsi:type="dcterms:W3CDTF">2011-01-16T08:22:13Z</dcterms:modified>
</cp:coreProperties>
</file>