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515" r:id="rId2"/>
    <p:sldId id="541" r:id="rId3"/>
    <p:sldId id="310" r:id="rId4"/>
    <p:sldId id="542" r:id="rId5"/>
    <p:sldId id="519" r:id="rId6"/>
    <p:sldId id="520" r:id="rId7"/>
    <p:sldId id="521" r:id="rId8"/>
    <p:sldId id="522" r:id="rId9"/>
    <p:sldId id="523" r:id="rId10"/>
    <p:sldId id="543" r:id="rId11"/>
    <p:sldId id="527" r:id="rId12"/>
    <p:sldId id="537" r:id="rId13"/>
    <p:sldId id="538" r:id="rId14"/>
    <p:sldId id="539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D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221" autoAdjust="0"/>
    <p:restoredTop sz="91219" autoAdjust="0"/>
  </p:normalViewPr>
  <p:slideViewPr>
    <p:cSldViewPr>
      <p:cViewPr>
        <p:scale>
          <a:sx n="70" d="100"/>
          <a:sy n="70" d="100"/>
        </p:scale>
        <p:origin x="1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6E43B-C7CE-4F29-8824-7411C4E17512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6C4AFA7-58BA-4CEE-9C30-705FEA6FF43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Georgia" pitchFamily="18" charset="0"/>
            </a:rPr>
            <a:t>Устойчивый интерес</a:t>
          </a:r>
          <a:endParaRPr lang="ru-RU" sz="1800" b="1" dirty="0">
            <a:solidFill>
              <a:srgbClr val="002060"/>
            </a:solidFill>
            <a:latin typeface="Georgia" pitchFamily="18" charset="0"/>
          </a:endParaRPr>
        </a:p>
      </dgm:t>
    </dgm:pt>
    <dgm:pt modelId="{7A5A6FCF-2913-4FEC-9DC4-37851E80EABE}" type="parTrans" cxnId="{5C2B8B61-B516-4225-8647-9C100365A474}">
      <dgm:prSet/>
      <dgm:spPr/>
      <dgm:t>
        <a:bodyPr/>
        <a:lstStyle/>
        <a:p>
          <a:endParaRPr lang="ru-RU"/>
        </a:p>
      </dgm:t>
    </dgm:pt>
    <dgm:pt modelId="{81ED23F9-20FA-42A6-AA16-C2BCA9B67A08}" type="sibTrans" cxnId="{5C2B8B61-B516-4225-8647-9C100365A474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988F96F-46E4-4CD1-B423-9852DBB58C1E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Georgia" pitchFamily="18" charset="0"/>
            </a:rPr>
            <a:t>Развитие</a:t>
          </a:r>
          <a:endParaRPr lang="ru-RU" sz="2400" b="1" dirty="0">
            <a:solidFill>
              <a:srgbClr val="002060"/>
            </a:solidFill>
            <a:latin typeface="Georgia" pitchFamily="18" charset="0"/>
          </a:endParaRPr>
        </a:p>
      </dgm:t>
    </dgm:pt>
    <dgm:pt modelId="{A76ABFE8-2ADA-4930-B95C-DE2C430394EA}" type="parTrans" cxnId="{847253F1-169F-4B6F-A405-82B339201493}">
      <dgm:prSet/>
      <dgm:spPr/>
      <dgm:t>
        <a:bodyPr/>
        <a:lstStyle/>
        <a:p>
          <a:endParaRPr lang="ru-RU"/>
        </a:p>
      </dgm:t>
    </dgm:pt>
    <dgm:pt modelId="{A8771C57-DCF2-42D7-AC8C-AEBAE5ED7571}" type="sibTrans" cxnId="{847253F1-169F-4B6F-A405-82B339201493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BA075F8-9676-445B-912D-A723319BC7F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2000" b="1" dirty="0" smtClean="0">
              <a:solidFill>
                <a:srgbClr val="002060"/>
              </a:solidFill>
              <a:latin typeface="Georgia" pitchFamily="18" charset="0"/>
            </a:rPr>
            <a:t>Закрепление</a:t>
          </a:r>
          <a:endParaRPr lang="ru-RU" sz="2000" b="1" dirty="0">
            <a:solidFill>
              <a:srgbClr val="002060"/>
            </a:solidFill>
            <a:latin typeface="Georgia" pitchFamily="18" charset="0"/>
          </a:endParaRPr>
        </a:p>
      </dgm:t>
    </dgm:pt>
    <dgm:pt modelId="{843D394E-49D4-4A0D-BF9C-194A63E7C7B1}" type="parTrans" cxnId="{AF0886DC-098B-4B7F-B79F-7384B0EA23C2}">
      <dgm:prSet/>
      <dgm:spPr/>
      <dgm:t>
        <a:bodyPr/>
        <a:lstStyle/>
        <a:p>
          <a:endParaRPr lang="ru-RU"/>
        </a:p>
      </dgm:t>
    </dgm:pt>
    <dgm:pt modelId="{53F444BF-09C3-4BE9-AD7D-0B7F394C0559}" type="sibTrans" cxnId="{AF0886DC-098B-4B7F-B79F-7384B0EA23C2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F6D356F-CFB7-4FC8-8B10-43F456FC85F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Georgia" pitchFamily="18" charset="0"/>
            </a:rPr>
            <a:t>Мотивация</a:t>
          </a:r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995F78AC-3DA6-45E1-8624-8D83943580C3}" type="parTrans" cxnId="{C964C322-1DD9-403E-AA50-9B6E89903C19}">
      <dgm:prSet/>
      <dgm:spPr/>
      <dgm:t>
        <a:bodyPr/>
        <a:lstStyle/>
        <a:p>
          <a:endParaRPr lang="ru-RU"/>
        </a:p>
      </dgm:t>
    </dgm:pt>
    <dgm:pt modelId="{A4866552-A616-432B-A0A2-492E5128671E}" type="sibTrans" cxnId="{C964C322-1DD9-403E-AA50-9B6E89903C19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47D0037-1EAD-4017-A59D-870D0191A77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Georgia" pitchFamily="18" charset="0"/>
            </a:rPr>
            <a:t>ВУЗ</a:t>
          </a:r>
          <a:endParaRPr lang="ru-RU" sz="2800" b="1" dirty="0">
            <a:solidFill>
              <a:srgbClr val="002060"/>
            </a:solidFill>
            <a:latin typeface="Georgia" pitchFamily="18" charset="0"/>
          </a:endParaRPr>
        </a:p>
      </dgm:t>
    </dgm:pt>
    <dgm:pt modelId="{0BCC4C13-6C0D-4E30-986A-7CB698EB643D}" type="parTrans" cxnId="{674C1877-3379-4C92-A49C-F891F8BC2B6C}">
      <dgm:prSet/>
      <dgm:spPr/>
      <dgm:t>
        <a:bodyPr/>
        <a:lstStyle/>
        <a:p>
          <a:endParaRPr lang="ru-RU"/>
        </a:p>
      </dgm:t>
    </dgm:pt>
    <dgm:pt modelId="{FC63465A-4775-417C-80EC-6E93D3863546}" type="sibTrans" cxnId="{674C1877-3379-4C92-A49C-F891F8BC2B6C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E8AD46A-B6D8-4505-8F15-16FC13CE528A}" type="pres">
      <dgm:prSet presAssocID="{9CE6E43B-C7CE-4F29-8824-7411C4E1751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2B6FFA0-FC8F-4771-A52D-7AAEEE75408B}" type="pres">
      <dgm:prSet presAssocID="{9CE6E43B-C7CE-4F29-8824-7411C4E17512}" presName="dot1" presStyleLbl="alignNode1" presStyleIdx="0" presStyleCnt="15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C5D2C144-4074-4E2D-BADD-A811F5A5A3D8}" type="pres">
      <dgm:prSet presAssocID="{9CE6E43B-C7CE-4F29-8824-7411C4E17512}" presName="dot2" presStyleLbl="alignNode1" presStyleIdx="1" presStyleCnt="15"/>
      <dgm:spPr/>
      <dgm:t>
        <a:bodyPr/>
        <a:lstStyle/>
        <a:p>
          <a:endParaRPr lang="ru-RU"/>
        </a:p>
      </dgm:t>
    </dgm:pt>
    <dgm:pt modelId="{8B490D16-719A-472E-914D-E8C6782668B8}" type="pres">
      <dgm:prSet presAssocID="{9CE6E43B-C7CE-4F29-8824-7411C4E17512}" presName="dot3" presStyleLbl="alignNode1" presStyleIdx="2" presStyleCnt="15"/>
      <dgm:spPr/>
      <dgm:t>
        <a:bodyPr/>
        <a:lstStyle/>
        <a:p>
          <a:endParaRPr lang="ru-RU"/>
        </a:p>
      </dgm:t>
    </dgm:pt>
    <dgm:pt modelId="{1A08E456-C870-4817-BD0A-63075506D42F}" type="pres">
      <dgm:prSet presAssocID="{9CE6E43B-C7CE-4F29-8824-7411C4E17512}" presName="dot4" presStyleLbl="alignNode1" presStyleIdx="3" presStyleCnt="15"/>
      <dgm:spPr/>
      <dgm:t>
        <a:bodyPr/>
        <a:lstStyle/>
        <a:p>
          <a:endParaRPr lang="ru-RU"/>
        </a:p>
      </dgm:t>
    </dgm:pt>
    <dgm:pt modelId="{80A06A92-CE57-4AF6-AE7F-529119FCFC37}" type="pres">
      <dgm:prSet presAssocID="{9CE6E43B-C7CE-4F29-8824-7411C4E17512}" presName="dot5" presStyleLbl="alignNode1" presStyleIdx="4" presStyleCnt="15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4E1FBB17-D1D3-4C2B-9EA4-DD137F8E7C7E}" type="pres">
      <dgm:prSet presAssocID="{9CE6E43B-C7CE-4F29-8824-7411C4E17512}" presName="dot6" presStyleLbl="alignNode1" presStyleIdx="5" presStyleCnt="15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446B7D0F-5B00-4DD5-B137-1CAF7057F906}" type="pres">
      <dgm:prSet presAssocID="{9CE6E43B-C7CE-4F29-8824-7411C4E17512}" presName="dot7" presStyleLbl="alignNode1" presStyleIdx="6" presStyleCnt="15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FA0DF8BD-0C46-4B0F-9760-6CE8F846BED3}" type="pres">
      <dgm:prSet presAssocID="{9CE6E43B-C7CE-4F29-8824-7411C4E17512}" presName="dot8" presStyleLbl="alignNode1" presStyleIdx="7" presStyleCnt="15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1244EE6B-08AF-4BED-81A7-FC901B6F7161}" type="pres">
      <dgm:prSet presAssocID="{9CE6E43B-C7CE-4F29-8824-7411C4E17512}" presName="dotArrow1" presStyleLbl="alignNode1" presStyleIdx="8" presStyleCnt="15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8F5F5CA7-0649-4770-B6DE-4AB90A4A87B0}" type="pres">
      <dgm:prSet presAssocID="{9CE6E43B-C7CE-4F29-8824-7411C4E17512}" presName="dotArrow2" presStyleLbl="alignNode1" presStyleIdx="9" presStyleCnt="15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0BA3F5F0-4A7F-4A99-9BAB-B4F93831F176}" type="pres">
      <dgm:prSet presAssocID="{9CE6E43B-C7CE-4F29-8824-7411C4E17512}" presName="dotArrow3" presStyleLbl="alignNode1" presStyleIdx="10" presStyleCnt="15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1B2D2EA3-CAB4-40B2-92F9-3F120A542568}" type="pres">
      <dgm:prSet presAssocID="{9CE6E43B-C7CE-4F29-8824-7411C4E17512}" presName="dotArrow4" presStyleLbl="alignNode1" presStyleIdx="11" presStyleCnt="15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FB18A26A-E391-4F1F-B633-750E8587F7D9}" type="pres">
      <dgm:prSet presAssocID="{9CE6E43B-C7CE-4F29-8824-7411C4E17512}" presName="dotArrow5" presStyleLbl="alignNode1" presStyleIdx="12" presStyleCnt="15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4112C9AA-FBE4-496D-99E7-E8D785068EA7}" type="pres">
      <dgm:prSet presAssocID="{9CE6E43B-C7CE-4F29-8824-7411C4E17512}" presName="dotArrow6" presStyleLbl="alignNode1" presStyleIdx="13" presStyleCnt="15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72447688-2B4A-4642-B8CB-893DE09BF4C8}" type="pres">
      <dgm:prSet presAssocID="{9CE6E43B-C7CE-4F29-8824-7411C4E17512}" presName="dotArrow7" presStyleLbl="alignNode1" presStyleIdx="14" presStyleCnt="15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A1BF19BB-97EE-4713-B836-1D5A4E11BED8}" type="pres">
      <dgm:prSet presAssocID="{3F6D356F-CFB7-4FC8-8B10-43F456FC85FE}" presName="parTx1" presStyleLbl="node1" presStyleIdx="0" presStyleCnt="5" custLinFactNeighborX="75366" custLinFactNeighborY="-55200"/>
      <dgm:spPr/>
      <dgm:t>
        <a:bodyPr/>
        <a:lstStyle/>
        <a:p>
          <a:endParaRPr lang="ru-RU"/>
        </a:p>
      </dgm:t>
    </dgm:pt>
    <dgm:pt modelId="{9321AD7F-4336-4367-8BC5-8B1705EB4977}" type="pres">
      <dgm:prSet presAssocID="{A4866552-A616-432B-A0A2-492E5128671E}" presName="picture1" presStyleCnt="0"/>
      <dgm:spPr/>
      <dgm:t>
        <a:bodyPr/>
        <a:lstStyle/>
        <a:p>
          <a:endParaRPr lang="ru-RU"/>
        </a:p>
      </dgm:t>
    </dgm:pt>
    <dgm:pt modelId="{86F6B961-8A11-4EC0-9331-F9EB42538204}" type="pres">
      <dgm:prSet presAssocID="{A4866552-A616-432B-A0A2-492E5128671E}" presName="imageRepeatNode" presStyleLbl="fgImgPlace1" presStyleIdx="0" presStyleCnt="5" custLinFactNeighborX="-22844" custLinFactNeighborY="-25564"/>
      <dgm:spPr/>
      <dgm:t>
        <a:bodyPr/>
        <a:lstStyle/>
        <a:p>
          <a:endParaRPr lang="ru-RU"/>
        </a:p>
      </dgm:t>
    </dgm:pt>
    <dgm:pt modelId="{9A6549F3-DE5C-44E1-A232-C9587F9AB0DB}" type="pres">
      <dgm:prSet presAssocID="{86C4AFA7-58BA-4CEE-9C30-705FEA6FF430}" presName="parTx2" presStyleLbl="node1" presStyleIdx="1" presStyleCnt="5" custLinFactY="-32683" custLinFactNeighborX="45810" custLinFactNeighborY="-100000"/>
      <dgm:spPr/>
      <dgm:t>
        <a:bodyPr/>
        <a:lstStyle/>
        <a:p>
          <a:endParaRPr lang="ru-RU"/>
        </a:p>
      </dgm:t>
    </dgm:pt>
    <dgm:pt modelId="{245433FF-CFA2-474E-BFEA-8BCAAFC27B40}" type="pres">
      <dgm:prSet presAssocID="{81ED23F9-20FA-42A6-AA16-C2BCA9B67A08}" presName="picture2" presStyleCnt="0"/>
      <dgm:spPr/>
      <dgm:t>
        <a:bodyPr/>
        <a:lstStyle/>
        <a:p>
          <a:endParaRPr lang="ru-RU"/>
        </a:p>
      </dgm:t>
    </dgm:pt>
    <dgm:pt modelId="{045FCD37-21BD-4AD0-AA1E-7E1853F4422C}" type="pres">
      <dgm:prSet presAssocID="{81ED23F9-20FA-42A6-AA16-C2BCA9B67A08}" presName="imageRepeatNode" presStyleLbl="fgImgPlace1" presStyleIdx="1" presStyleCnt="5" custLinFactNeighborX="-73428" custLinFactNeighborY="-43187"/>
      <dgm:spPr/>
      <dgm:t>
        <a:bodyPr/>
        <a:lstStyle/>
        <a:p>
          <a:endParaRPr lang="ru-RU"/>
        </a:p>
      </dgm:t>
    </dgm:pt>
    <dgm:pt modelId="{428F859B-A2E3-4F56-BFE0-F630D40A824C}" type="pres">
      <dgm:prSet presAssocID="{9988F96F-46E4-4CD1-B423-9852DBB58C1E}" presName="parTx3" presStyleLbl="node1" presStyleIdx="2" presStyleCnt="5" custLinFactY="-57567" custLinFactNeighborX="33147" custLinFactNeighborY="-100000"/>
      <dgm:spPr/>
      <dgm:t>
        <a:bodyPr/>
        <a:lstStyle/>
        <a:p>
          <a:endParaRPr lang="ru-RU"/>
        </a:p>
      </dgm:t>
    </dgm:pt>
    <dgm:pt modelId="{8F6B0AB5-51FE-4B5B-9D09-AADE21846294}" type="pres">
      <dgm:prSet presAssocID="{A8771C57-DCF2-42D7-AC8C-AEBAE5ED7571}" presName="picture3" presStyleCnt="0"/>
      <dgm:spPr/>
      <dgm:t>
        <a:bodyPr/>
        <a:lstStyle/>
        <a:p>
          <a:endParaRPr lang="ru-RU"/>
        </a:p>
      </dgm:t>
    </dgm:pt>
    <dgm:pt modelId="{894F917B-C206-47D2-9852-55DF0EDBD086}" type="pres">
      <dgm:prSet presAssocID="{A8771C57-DCF2-42D7-AC8C-AEBAE5ED7571}" presName="imageRepeatNode" presStyleLbl="fgImgPlace1" presStyleIdx="2" presStyleCnt="5" custLinFactNeighborX="-69872" custLinFactNeighborY="-40762"/>
      <dgm:spPr/>
      <dgm:t>
        <a:bodyPr/>
        <a:lstStyle/>
        <a:p>
          <a:endParaRPr lang="ru-RU"/>
        </a:p>
      </dgm:t>
    </dgm:pt>
    <dgm:pt modelId="{A67A45B0-F6F9-4249-9F77-BAE5EF2D0B98}" type="pres">
      <dgm:prSet presAssocID="{BBA075F8-9676-445B-912D-A723319BC7FA}" presName="parTx4" presStyleLbl="node1" presStyleIdx="3" presStyleCnt="5" custLinFactY="-44570" custLinFactNeighborX="14083" custLinFactNeighborY="-100000"/>
      <dgm:spPr/>
      <dgm:t>
        <a:bodyPr/>
        <a:lstStyle/>
        <a:p>
          <a:endParaRPr lang="ru-RU"/>
        </a:p>
      </dgm:t>
    </dgm:pt>
    <dgm:pt modelId="{4C92C870-C9BA-4FD0-8EDD-8A0DC7C4DC18}" type="pres">
      <dgm:prSet presAssocID="{53F444BF-09C3-4BE9-AD7D-0B7F394C0559}" presName="picture4" presStyleCnt="0"/>
      <dgm:spPr/>
      <dgm:t>
        <a:bodyPr/>
        <a:lstStyle/>
        <a:p>
          <a:endParaRPr lang="ru-RU"/>
        </a:p>
      </dgm:t>
    </dgm:pt>
    <dgm:pt modelId="{7A7344C2-650A-4D98-A4C7-1B567CC69399}" type="pres">
      <dgm:prSet presAssocID="{53F444BF-09C3-4BE9-AD7D-0B7F394C0559}" presName="imageRepeatNode" presStyleLbl="fgImgPlace1" presStyleIdx="3" presStyleCnt="5" custLinFactNeighborX="-66977" custLinFactNeighborY="-33243"/>
      <dgm:spPr/>
      <dgm:t>
        <a:bodyPr/>
        <a:lstStyle/>
        <a:p>
          <a:endParaRPr lang="ru-RU"/>
        </a:p>
      </dgm:t>
    </dgm:pt>
    <dgm:pt modelId="{F4A469FE-C8DD-490B-9F80-2D7370F90BC8}" type="pres">
      <dgm:prSet presAssocID="{E47D0037-1EAD-4017-A59D-870D0191A772}" presName="parTx5" presStyleLbl="node1" presStyleIdx="4" presStyleCnt="5" custLinFactY="-16752" custLinFactNeighborX="14800" custLinFactNeighborY="-100000"/>
      <dgm:spPr/>
      <dgm:t>
        <a:bodyPr/>
        <a:lstStyle/>
        <a:p>
          <a:endParaRPr lang="ru-RU"/>
        </a:p>
      </dgm:t>
    </dgm:pt>
    <dgm:pt modelId="{FDD8428A-4169-4F2F-BC84-6CBFBD531F55}" type="pres">
      <dgm:prSet presAssocID="{FC63465A-4775-417C-80EC-6E93D3863546}" presName="picture5" presStyleCnt="0"/>
      <dgm:spPr/>
      <dgm:t>
        <a:bodyPr/>
        <a:lstStyle/>
        <a:p>
          <a:endParaRPr lang="ru-RU"/>
        </a:p>
      </dgm:t>
    </dgm:pt>
    <dgm:pt modelId="{D12DEDE1-51D7-4E04-B344-0491EEE93E5A}" type="pres">
      <dgm:prSet presAssocID="{FC63465A-4775-417C-80EC-6E93D3863546}" presName="imageRepeatNode" presStyleLbl="fgImgPlace1" presStyleIdx="4" presStyleCnt="5" custLinFactNeighborX="-55718" custLinFactNeighborY="-17151"/>
      <dgm:spPr/>
      <dgm:t>
        <a:bodyPr/>
        <a:lstStyle/>
        <a:p>
          <a:endParaRPr lang="ru-RU"/>
        </a:p>
      </dgm:t>
    </dgm:pt>
  </dgm:ptLst>
  <dgm:cxnLst>
    <dgm:cxn modelId="{C964C322-1DD9-403E-AA50-9B6E89903C19}" srcId="{9CE6E43B-C7CE-4F29-8824-7411C4E17512}" destId="{3F6D356F-CFB7-4FC8-8B10-43F456FC85FE}" srcOrd="0" destOrd="0" parTransId="{995F78AC-3DA6-45E1-8624-8D83943580C3}" sibTransId="{A4866552-A616-432B-A0A2-492E5128671E}"/>
    <dgm:cxn modelId="{761A7222-1D66-4847-A287-1E513DDFBA3C}" type="presOf" srcId="{A8771C57-DCF2-42D7-AC8C-AEBAE5ED7571}" destId="{894F917B-C206-47D2-9852-55DF0EDBD086}" srcOrd="0" destOrd="0" presId="urn:microsoft.com/office/officeart/2008/layout/AscendingPictureAccentProcess"/>
    <dgm:cxn modelId="{13431623-84B2-4F44-A8D7-5F2F381F2900}" type="presOf" srcId="{BBA075F8-9676-445B-912D-A723319BC7FA}" destId="{A67A45B0-F6F9-4249-9F77-BAE5EF2D0B98}" srcOrd="0" destOrd="0" presId="urn:microsoft.com/office/officeart/2008/layout/AscendingPictureAccentProcess"/>
    <dgm:cxn modelId="{CDAC5C7C-1677-46A6-8FCF-95148D49E536}" type="presOf" srcId="{86C4AFA7-58BA-4CEE-9C30-705FEA6FF430}" destId="{9A6549F3-DE5C-44E1-A232-C9587F9AB0DB}" srcOrd="0" destOrd="0" presId="urn:microsoft.com/office/officeart/2008/layout/AscendingPictureAccentProcess"/>
    <dgm:cxn modelId="{847253F1-169F-4B6F-A405-82B339201493}" srcId="{9CE6E43B-C7CE-4F29-8824-7411C4E17512}" destId="{9988F96F-46E4-4CD1-B423-9852DBB58C1E}" srcOrd="2" destOrd="0" parTransId="{A76ABFE8-2ADA-4930-B95C-DE2C430394EA}" sibTransId="{A8771C57-DCF2-42D7-AC8C-AEBAE5ED7571}"/>
    <dgm:cxn modelId="{9AE509AD-BBE7-419D-A65B-2B716E535DB9}" type="presOf" srcId="{E47D0037-1EAD-4017-A59D-870D0191A772}" destId="{F4A469FE-C8DD-490B-9F80-2D7370F90BC8}" srcOrd="0" destOrd="0" presId="urn:microsoft.com/office/officeart/2008/layout/AscendingPictureAccentProcess"/>
    <dgm:cxn modelId="{DAEA452F-A5DD-4FBE-88F3-7ABEDBACD0F7}" type="presOf" srcId="{81ED23F9-20FA-42A6-AA16-C2BCA9B67A08}" destId="{045FCD37-21BD-4AD0-AA1E-7E1853F4422C}" srcOrd="0" destOrd="0" presId="urn:microsoft.com/office/officeart/2008/layout/AscendingPictureAccentProcess"/>
    <dgm:cxn modelId="{5C2B8B61-B516-4225-8647-9C100365A474}" srcId="{9CE6E43B-C7CE-4F29-8824-7411C4E17512}" destId="{86C4AFA7-58BA-4CEE-9C30-705FEA6FF430}" srcOrd="1" destOrd="0" parTransId="{7A5A6FCF-2913-4FEC-9DC4-37851E80EABE}" sibTransId="{81ED23F9-20FA-42A6-AA16-C2BCA9B67A08}"/>
    <dgm:cxn modelId="{AF0886DC-098B-4B7F-B79F-7384B0EA23C2}" srcId="{9CE6E43B-C7CE-4F29-8824-7411C4E17512}" destId="{BBA075F8-9676-445B-912D-A723319BC7FA}" srcOrd="3" destOrd="0" parTransId="{843D394E-49D4-4A0D-BF9C-194A63E7C7B1}" sibTransId="{53F444BF-09C3-4BE9-AD7D-0B7F394C0559}"/>
    <dgm:cxn modelId="{674C1877-3379-4C92-A49C-F891F8BC2B6C}" srcId="{9CE6E43B-C7CE-4F29-8824-7411C4E17512}" destId="{E47D0037-1EAD-4017-A59D-870D0191A772}" srcOrd="4" destOrd="0" parTransId="{0BCC4C13-6C0D-4E30-986A-7CB698EB643D}" sibTransId="{FC63465A-4775-417C-80EC-6E93D3863546}"/>
    <dgm:cxn modelId="{F0637ED6-7578-4761-9666-AAA8FA505A17}" type="presOf" srcId="{9CE6E43B-C7CE-4F29-8824-7411C4E17512}" destId="{EE8AD46A-B6D8-4505-8F15-16FC13CE528A}" srcOrd="0" destOrd="0" presId="urn:microsoft.com/office/officeart/2008/layout/AscendingPictureAccentProcess"/>
    <dgm:cxn modelId="{6F415151-67CE-43F7-BB7A-AE034068A83C}" type="presOf" srcId="{3F6D356F-CFB7-4FC8-8B10-43F456FC85FE}" destId="{A1BF19BB-97EE-4713-B836-1D5A4E11BED8}" srcOrd="0" destOrd="0" presId="urn:microsoft.com/office/officeart/2008/layout/AscendingPictureAccentProcess"/>
    <dgm:cxn modelId="{C02F2E8A-960A-488A-B564-5FD735379261}" type="presOf" srcId="{53F444BF-09C3-4BE9-AD7D-0B7F394C0559}" destId="{7A7344C2-650A-4D98-A4C7-1B567CC69399}" srcOrd="0" destOrd="0" presId="urn:microsoft.com/office/officeart/2008/layout/AscendingPictureAccentProcess"/>
    <dgm:cxn modelId="{0497F104-52BD-4C7C-BD90-20CBB4D5A26A}" type="presOf" srcId="{9988F96F-46E4-4CD1-B423-9852DBB58C1E}" destId="{428F859B-A2E3-4F56-BFE0-F630D40A824C}" srcOrd="0" destOrd="0" presId="urn:microsoft.com/office/officeart/2008/layout/AscendingPictureAccentProcess"/>
    <dgm:cxn modelId="{47FA0816-2FB9-4B02-956B-605E3803BAD6}" type="presOf" srcId="{FC63465A-4775-417C-80EC-6E93D3863546}" destId="{D12DEDE1-51D7-4E04-B344-0491EEE93E5A}" srcOrd="0" destOrd="0" presId="urn:microsoft.com/office/officeart/2008/layout/AscendingPictureAccentProcess"/>
    <dgm:cxn modelId="{8D96D0E5-4211-4FB5-83CA-67F5404AE442}" type="presOf" srcId="{A4866552-A616-432B-A0A2-492E5128671E}" destId="{86F6B961-8A11-4EC0-9331-F9EB42538204}" srcOrd="0" destOrd="0" presId="urn:microsoft.com/office/officeart/2008/layout/AscendingPictureAccentProcess"/>
    <dgm:cxn modelId="{5C1E502B-76E0-4E03-B8A2-1C73A0961F62}" type="presParOf" srcId="{EE8AD46A-B6D8-4505-8F15-16FC13CE528A}" destId="{72B6FFA0-FC8F-4771-A52D-7AAEEE75408B}" srcOrd="0" destOrd="0" presId="urn:microsoft.com/office/officeart/2008/layout/AscendingPictureAccentProcess"/>
    <dgm:cxn modelId="{32D1F3FC-28AB-4B44-A422-740D78913BD7}" type="presParOf" srcId="{EE8AD46A-B6D8-4505-8F15-16FC13CE528A}" destId="{C5D2C144-4074-4E2D-BADD-A811F5A5A3D8}" srcOrd="1" destOrd="0" presId="urn:microsoft.com/office/officeart/2008/layout/AscendingPictureAccentProcess"/>
    <dgm:cxn modelId="{5DF18BEC-03AE-494B-A7BA-6F142E82D4F1}" type="presParOf" srcId="{EE8AD46A-B6D8-4505-8F15-16FC13CE528A}" destId="{8B490D16-719A-472E-914D-E8C6782668B8}" srcOrd="2" destOrd="0" presId="urn:microsoft.com/office/officeart/2008/layout/AscendingPictureAccentProcess"/>
    <dgm:cxn modelId="{B03734C2-1E36-4E0A-B796-3C00165F1FCB}" type="presParOf" srcId="{EE8AD46A-B6D8-4505-8F15-16FC13CE528A}" destId="{1A08E456-C870-4817-BD0A-63075506D42F}" srcOrd="3" destOrd="0" presId="urn:microsoft.com/office/officeart/2008/layout/AscendingPictureAccentProcess"/>
    <dgm:cxn modelId="{FEEE9865-234D-4079-8FDD-7E9E90EE9737}" type="presParOf" srcId="{EE8AD46A-B6D8-4505-8F15-16FC13CE528A}" destId="{80A06A92-CE57-4AF6-AE7F-529119FCFC37}" srcOrd="4" destOrd="0" presId="urn:microsoft.com/office/officeart/2008/layout/AscendingPictureAccentProcess"/>
    <dgm:cxn modelId="{51EDD4A0-5EF7-4743-BB5B-82D5B19999D2}" type="presParOf" srcId="{EE8AD46A-B6D8-4505-8F15-16FC13CE528A}" destId="{4E1FBB17-D1D3-4C2B-9EA4-DD137F8E7C7E}" srcOrd="5" destOrd="0" presId="urn:microsoft.com/office/officeart/2008/layout/AscendingPictureAccentProcess"/>
    <dgm:cxn modelId="{80EFC31C-FB4F-4DB5-80C7-495A9DB70A70}" type="presParOf" srcId="{EE8AD46A-B6D8-4505-8F15-16FC13CE528A}" destId="{446B7D0F-5B00-4DD5-B137-1CAF7057F906}" srcOrd="6" destOrd="0" presId="urn:microsoft.com/office/officeart/2008/layout/AscendingPictureAccentProcess"/>
    <dgm:cxn modelId="{7464968C-BF3A-49B0-839B-912DE4852378}" type="presParOf" srcId="{EE8AD46A-B6D8-4505-8F15-16FC13CE528A}" destId="{FA0DF8BD-0C46-4B0F-9760-6CE8F846BED3}" srcOrd="7" destOrd="0" presId="urn:microsoft.com/office/officeart/2008/layout/AscendingPictureAccentProcess"/>
    <dgm:cxn modelId="{0D8596F1-6FBD-464A-BD6B-B983BF7EF259}" type="presParOf" srcId="{EE8AD46A-B6D8-4505-8F15-16FC13CE528A}" destId="{1244EE6B-08AF-4BED-81A7-FC901B6F7161}" srcOrd="8" destOrd="0" presId="urn:microsoft.com/office/officeart/2008/layout/AscendingPictureAccentProcess"/>
    <dgm:cxn modelId="{53606D69-72B1-4E59-A2BA-1A68C101E0E8}" type="presParOf" srcId="{EE8AD46A-B6D8-4505-8F15-16FC13CE528A}" destId="{8F5F5CA7-0649-4770-B6DE-4AB90A4A87B0}" srcOrd="9" destOrd="0" presId="urn:microsoft.com/office/officeart/2008/layout/AscendingPictureAccentProcess"/>
    <dgm:cxn modelId="{3B527A14-3039-4AD7-BF32-06B05F2AD312}" type="presParOf" srcId="{EE8AD46A-B6D8-4505-8F15-16FC13CE528A}" destId="{0BA3F5F0-4A7F-4A99-9BAB-B4F93831F176}" srcOrd="10" destOrd="0" presId="urn:microsoft.com/office/officeart/2008/layout/AscendingPictureAccentProcess"/>
    <dgm:cxn modelId="{78B90C30-DF9A-4573-9501-A3B3FB78F27F}" type="presParOf" srcId="{EE8AD46A-B6D8-4505-8F15-16FC13CE528A}" destId="{1B2D2EA3-CAB4-40B2-92F9-3F120A542568}" srcOrd="11" destOrd="0" presId="urn:microsoft.com/office/officeart/2008/layout/AscendingPictureAccentProcess"/>
    <dgm:cxn modelId="{8A4A1878-0C24-4D2A-9489-6050D9C366E2}" type="presParOf" srcId="{EE8AD46A-B6D8-4505-8F15-16FC13CE528A}" destId="{FB18A26A-E391-4F1F-B633-750E8587F7D9}" srcOrd="12" destOrd="0" presId="urn:microsoft.com/office/officeart/2008/layout/AscendingPictureAccentProcess"/>
    <dgm:cxn modelId="{1C6ADDEF-E295-46CC-9161-70464D045C2E}" type="presParOf" srcId="{EE8AD46A-B6D8-4505-8F15-16FC13CE528A}" destId="{4112C9AA-FBE4-496D-99E7-E8D785068EA7}" srcOrd="13" destOrd="0" presId="urn:microsoft.com/office/officeart/2008/layout/AscendingPictureAccentProcess"/>
    <dgm:cxn modelId="{E4CB0780-6406-4B2E-B82E-E7D28D23CBE1}" type="presParOf" srcId="{EE8AD46A-B6D8-4505-8F15-16FC13CE528A}" destId="{72447688-2B4A-4642-B8CB-893DE09BF4C8}" srcOrd="14" destOrd="0" presId="urn:microsoft.com/office/officeart/2008/layout/AscendingPictureAccentProcess"/>
    <dgm:cxn modelId="{6FA178BE-5FE2-4FBD-AB8D-66082B7A937F}" type="presParOf" srcId="{EE8AD46A-B6D8-4505-8F15-16FC13CE528A}" destId="{A1BF19BB-97EE-4713-B836-1D5A4E11BED8}" srcOrd="15" destOrd="0" presId="urn:microsoft.com/office/officeart/2008/layout/AscendingPictureAccentProcess"/>
    <dgm:cxn modelId="{F995CDB7-CB26-4347-A257-9FE96E59790B}" type="presParOf" srcId="{EE8AD46A-B6D8-4505-8F15-16FC13CE528A}" destId="{9321AD7F-4336-4367-8BC5-8B1705EB4977}" srcOrd="16" destOrd="0" presId="urn:microsoft.com/office/officeart/2008/layout/AscendingPictureAccentProcess"/>
    <dgm:cxn modelId="{D426624E-E5BD-47AB-B60D-C3F2321CD76B}" type="presParOf" srcId="{9321AD7F-4336-4367-8BC5-8B1705EB4977}" destId="{86F6B961-8A11-4EC0-9331-F9EB42538204}" srcOrd="0" destOrd="0" presId="urn:microsoft.com/office/officeart/2008/layout/AscendingPictureAccentProcess"/>
    <dgm:cxn modelId="{5799FC4C-713A-432E-B632-923D1AB879DC}" type="presParOf" srcId="{EE8AD46A-B6D8-4505-8F15-16FC13CE528A}" destId="{9A6549F3-DE5C-44E1-A232-C9587F9AB0DB}" srcOrd="17" destOrd="0" presId="urn:microsoft.com/office/officeart/2008/layout/AscendingPictureAccentProcess"/>
    <dgm:cxn modelId="{6F068872-49D7-4785-A860-424921FF6964}" type="presParOf" srcId="{EE8AD46A-B6D8-4505-8F15-16FC13CE528A}" destId="{245433FF-CFA2-474E-BFEA-8BCAAFC27B40}" srcOrd="18" destOrd="0" presId="urn:microsoft.com/office/officeart/2008/layout/AscendingPictureAccentProcess"/>
    <dgm:cxn modelId="{D26A6145-DDBD-4829-9261-2017DA445151}" type="presParOf" srcId="{245433FF-CFA2-474E-BFEA-8BCAAFC27B40}" destId="{045FCD37-21BD-4AD0-AA1E-7E1853F4422C}" srcOrd="0" destOrd="0" presId="urn:microsoft.com/office/officeart/2008/layout/AscendingPictureAccentProcess"/>
    <dgm:cxn modelId="{8DA3F73E-C39D-468B-9B39-66A63F697D41}" type="presParOf" srcId="{EE8AD46A-B6D8-4505-8F15-16FC13CE528A}" destId="{428F859B-A2E3-4F56-BFE0-F630D40A824C}" srcOrd="19" destOrd="0" presId="urn:microsoft.com/office/officeart/2008/layout/AscendingPictureAccentProcess"/>
    <dgm:cxn modelId="{AE0257D9-53ED-408B-B2C2-852E46512B80}" type="presParOf" srcId="{EE8AD46A-B6D8-4505-8F15-16FC13CE528A}" destId="{8F6B0AB5-51FE-4B5B-9D09-AADE21846294}" srcOrd="20" destOrd="0" presId="urn:microsoft.com/office/officeart/2008/layout/AscendingPictureAccentProcess"/>
    <dgm:cxn modelId="{47AFF664-0E2A-4764-BE23-488D786A9D0E}" type="presParOf" srcId="{8F6B0AB5-51FE-4B5B-9D09-AADE21846294}" destId="{894F917B-C206-47D2-9852-55DF0EDBD086}" srcOrd="0" destOrd="0" presId="urn:microsoft.com/office/officeart/2008/layout/AscendingPictureAccentProcess"/>
    <dgm:cxn modelId="{7D4CF2E6-4412-4BED-9EFC-C8EA17AAA352}" type="presParOf" srcId="{EE8AD46A-B6D8-4505-8F15-16FC13CE528A}" destId="{A67A45B0-F6F9-4249-9F77-BAE5EF2D0B98}" srcOrd="21" destOrd="0" presId="urn:microsoft.com/office/officeart/2008/layout/AscendingPictureAccentProcess"/>
    <dgm:cxn modelId="{90541DCF-3DF6-4FCC-9BFB-0BEDDC121A1C}" type="presParOf" srcId="{EE8AD46A-B6D8-4505-8F15-16FC13CE528A}" destId="{4C92C870-C9BA-4FD0-8EDD-8A0DC7C4DC18}" srcOrd="22" destOrd="0" presId="urn:microsoft.com/office/officeart/2008/layout/AscendingPictureAccentProcess"/>
    <dgm:cxn modelId="{22F52BAB-DE7B-4BCF-9C4E-07AC257F34C6}" type="presParOf" srcId="{4C92C870-C9BA-4FD0-8EDD-8A0DC7C4DC18}" destId="{7A7344C2-650A-4D98-A4C7-1B567CC69399}" srcOrd="0" destOrd="0" presId="urn:microsoft.com/office/officeart/2008/layout/AscendingPictureAccentProcess"/>
    <dgm:cxn modelId="{09DB4192-6231-420C-BE09-C670EF4E58CE}" type="presParOf" srcId="{EE8AD46A-B6D8-4505-8F15-16FC13CE528A}" destId="{F4A469FE-C8DD-490B-9F80-2D7370F90BC8}" srcOrd="23" destOrd="0" presId="urn:microsoft.com/office/officeart/2008/layout/AscendingPictureAccentProcess"/>
    <dgm:cxn modelId="{E0FAC5F8-CB8B-40E9-B5F5-109070304D2F}" type="presParOf" srcId="{EE8AD46A-B6D8-4505-8F15-16FC13CE528A}" destId="{FDD8428A-4169-4F2F-BC84-6CBFBD531F55}" srcOrd="24" destOrd="0" presId="urn:microsoft.com/office/officeart/2008/layout/AscendingPictureAccentProcess"/>
    <dgm:cxn modelId="{A4D00447-8376-4343-9FA9-82EE135EEEC2}" type="presParOf" srcId="{FDD8428A-4169-4F2F-BC84-6CBFBD531F55}" destId="{D12DEDE1-51D7-4E04-B344-0491EEE93E5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E1799-199E-48BB-92AF-35CAB6F5AB1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CDDA73-08DB-4155-B038-79796A43CD8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Широта проявления одаренности</a:t>
          </a:r>
          <a:endParaRPr lang="ru-RU" sz="2000" b="1" dirty="0">
            <a:solidFill>
              <a:schemeClr val="bg1"/>
            </a:solidFill>
          </a:endParaRPr>
        </a:p>
      </dgm:t>
    </dgm:pt>
    <dgm:pt modelId="{2B15D94F-1520-4D52-9691-C256B00B9D85}" type="parTrans" cxnId="{B3C6B96A-3EE5-4A89-952D-65A598FE91FC}">
      <dgm:prSet/>
      <dgm:spPr/>
      <dgm:t>
        <a:bodyPr/>
        <a:lstStyle/>
        <a:p>
          <a:endParaRPr lang="ru-RU"/>
        </a:p>
      </dgm:t>
    </dgm:pt>
    <dgm:pt modelId="{633CCE1C-3379-438C-A299-3F3F2A8296B6}" type="sibTrans" cxnId="{B3C6B96A-3EE5-4A89-952D-65A598FE91FC}">
      <dgm:prSet/>
      <dgm:spPr/>
      <dgm:t>
        <a:bodyPr/>
        <a:lstStyle/>
        <a:p>
          <a:endParaRPr lang="ru-RU"/>
        </a:p>
      </dgm:t>
    </dgm:pt>
    <dgm:pt modelId="{5C70F33D-5FF2-4DAA-B1D1-6BAD59ACFDA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Раннее развитие и профессиональное самоопределение</a:t>
          </a:r>
          <a:endParaRPr lang="ru-RU" b="1" dirty="0">
            <a:solidFill>
              <a:schemeClr val="bg1"/>
            </a:solidFill>
          </a:endParaRPr>
        </a:p>
      </dgm:t>
    </dgm:pt>
    <dgm:pt modelId="{16DF206B-ADA3-45A4-8961-E742B404D9F4}" type="parTrans" cxnId="{A604B145-4184-458A-8547-027095747612}">
      <dgm:prSet/>
      <dgm:spPr/>
      <dgm:t>
        <a:bodyPr/>
        <a:lstStyle/>
        <a:p>
          <a:endParaRPr lang="ru-RU"/>
        </a:p>
      </dgm:t>
    </dgm:pt>
    <dgm:pt modelId="{D38E71FC-89DF-4608-9FFE-0C27308BE674}" type="sibTrans" cxnId="{A604B145-4184-458A-8547-027095747612}">
      <dgm:prSet/>
      <dgm:spPr/>
      <dgm:t>
        <a:bodyPr/>
        <a:lstStyle/>
        <a:p>
          <a:endParaRPr lang="ru-RU"/>
        </a:p>
      </dgm:t>
    </dgm:pt>
    <dgm:pt modelId="{B8EB24FA-8CA1-476A-9177-138954D0B0DD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Несформированность</a:t>
          </a:r>
          <a:r>
            <a:rPr lang="ru-RU" b="1" dirty="0" smtClean="0">
              <a:solidFill>
                <a:schemeClr val="bg1"/>
              </a:solidFill>
            </a:rPr>
            <a:t> процессов планирования и низкий уровень самоконтроля</a:t>
          </a:r>
          <a:endParaRPr lang="ru-RU" b="1" dirty="0">
            <a:solidFill>
              <a:schemeClr val="bg1"/>
            </a:solidFill>
          </a:endParaRPr>
        </a:p>
      </dgm:t>
    </dgm:pt>
    <dgm:pt modelId="{99E557FD-C0A7-4E45-A486-0689BC3A061D}" type="parTrans" cxnId="{69E77A28-76F4-4D99-9773-DFB7CD27A5C3}">
      <dgm:prSet/>
      <dgm:spPr/>
      <dgm:t>
        <a:bodyPr/>
        <a:lstStyle/>
        <a:p>
          <a:endParaRPr lang="ru-RU"/>
        </a:p>
      </dgm:t>
    </dgm:pt>
    <dgm:pt modelId="{7FE53731-57E0-4B66-A821-02145FF993B5}" type="sibTrans" cxnId="{69E77A28-76F4-4D99-9773-DFB7CD27A5C3}">
      <dgm:prSet/>
      <dgm:spPr/>
      <dgm:t>
        <a:bodyPr/>
        <a:lstStyle/>
        <a:p>
          <a:endParaRPr lang="ru-RU"/>
        </a:p>
      </dgm:t>
    </dgm:pt>
    <dgm:pt modelId="{DAC75BB7-6636-4210-9C11-177400BCA7EC}" type="pres">
      <dgm:prSet presAssocID="{67CE1799-199E-48BB-92AF-35CAB6F5AB14}" presName="CompostProcess" presStyleCnt="0">
        <dgm:presLayoutVars>
          <dgm:dir/>
          <dgm:resizeHandles val="exact"/>
        </dgm:presLayoutVars>
      </dgm:prSet>
      <dgm:spPr/>
    </dgm:pt>
    <dgm:pt modelId="{9D61A7B0-E02D-426A-8B85-8CEC54AD76B3}" type="pres">
      <dgm:prSet presAssocID="{67CE1799-199E-48BB-92AF-35CAB6F5AB14}" presName="arrow" presStyleLbl="bgShp" presStyleIdx="0" presStyleCnt="1" custScaleX="111765" custLinFactNeighborX="2941" custLinFactNeighborY="-1515"/>
      <dgm:spPr/>
    </dgm:pt>
    <dgm:pt modelId="{7A9C1E7C-7D6F-43E6-ABB7-5879E83E2764}" type="pres">
      <dgm:prSet presAssocID="{67CE1799-199E-48BB-92AF-35CAB6F5AB14}" presName="linearProcess" presStyleCnt="0"/>
      <dgm:spPr/>
    </dgm:pt>
    <dgm:pt modelId="{5D704862-4C77-4740-A12E-3FCC3247D33B}" type="pres">
      <dgm:prSet presAssocID="{E2CDDA73-08DB-4155-B038-79796A43CD8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37F20-FD70-4567-B75E-D25413C597A5}" type="pres">
      <dgm:prSet presAssocID="{633CCE1C-3379-438C-A299-3F3F2A8296B6}" presName="sibTrans" presStyleCnt="0"/>
      <dgm:spPr/>
    </dgm:pt>
    <dgm:pt modelId="{E1B42AE6-46CC-4159-A25E-7425FFA69F49}" type="pres">
      <dgm:prSet presAssocID="{5C70F33D-5FF2-4DAA-B1D1-6BAD59ACFDA3}" presName="textNode" presStyleLbl="node1" presStyleIdx="1" presStyleCnt="3" custScaleX="93404" custLinFactNeighborX="53073" custLinFactNeighborY="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D0D9E-A754-4D66-8E29-742ABC1F8325}" type="pres">
      <dgm:prSet presAssocID="{D38E71FC-89DF-4608-9FFE-0C27308BE674}" presName="sibTrans" presStyleCnt="0"/>
      <dgm:spPr/>
    </dgm:pt>
    <dgm:pt modelId="{57C90C46-5E4B-4A05-8225-9247DC149444}" type="pres">
      <dgm:prSet presAssocID="{B8EB24FA-8CA1-476A-9177-138954D0B0D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73335D-AE63-4937-960B-72B48F8F7413}" type="presOf" srcId="{67CE1799-199E-48BB-92AF-35CAB6F5AB14}" destId="{DAC75BB7-6636-4210-9C11-177400BCA7EC}" srcOrd="0" destOrd="0" presId="urn:microsoft.com/office/officeart/2005/8/layout/hProcess9"/>
    <dgm:cxn modelId="{88570C84-D789-433F-8F41-4636087C966B}" type="presOf" srcId="{5C70F33D-5FF2-4DAA-B1D1-6BAD59ACFDA3}" destId="{E1B42AE6-46CC-4159-A25E-7425FFA69F49}" srcOrd="0" destOrd="0" presId="urn:microsoft.com/office/officeart/2005/8/layout/hProcess9"/>
    <dgm:cxn modelId="{1BA97EE4-3FA9-4794-BDC3-4E42B019EF3C}" type="presOf" srcId="{B8EB24FA-8CA1-476A-9177-138954D0B0DD}" destId="{57C90C46-5E4B-4A05-8225-9247DC149444}" srcOrd="0" destOrd="0" presId="urn:microsoft.com/office/officeart/2005/8/layout/hProcess9"/>
    <dgm:cxn modelId="{CA0A2F6D-0A8B-4597-9F1B-B3DEFDA4DBAD}" type="presOf" srcId="{E2CDDA73-08DB-4155-B038-79796A43CD84}" destId="{5D704862-4C77-4740-A12E-3FCC3247D33B}" srcOrd="0" destOrd="0" presId="urn:microsoft.com/office/officeart/2005/8/layout/hProcess9"/>
    <dgm:cxn modelId="{A604B145-4184-458A-8547-027095747612}" srcId="{67CE1799-199E-48BB-92AF-35CAB6F5AB14}" destId="{5C70F33D-5FF2-4DAA-B1D1-6BAD59ACFDA3}" srcOrd="1" destOrd="0" parTransId="{16DF206B-ADA3-45A4-8961-E742B404D9F4}" sibTransId="{D38E71FC-89DF-4608-9FFE-0C27308BE674}"/>
    <dgm:cxn modelId="{B3C6B96A-3EE5-4A89-952D-65A598FE91FC}" srcId="{67CE1799-199E-48BB-92AF-35CAB6F5AB14}" destId="{E2CDDA73-08DB-4155-B038-79796A43CD84}" srcOrd="0" destOrd="0" parTransId="{2B15D94F-1520-4D52-9691-C256B00B9D85}" sibTransId="{633CCE1C-3379-438C-A299-3F3F2A8296B6}"/>
    <dgm:cxn modelId="{69E77A28-76F4-4D99-9773-DFB7CD27A5C3}" srcId="{67CE1799-199E-48BB-92AF-35CAB6F5AB14}" destId="{B8EB24FA-8CA1-476A-9177-138954D0B0DD}" srcOrd="2" destOrd="0" parTransId="{99E557FD-C0A7-4E45-A486-0689BC3A061D}" sibTransId="{7FE53731-57E0-4B66-A821-02145FF993B5}"/>
    <dgm:cxn modelId="{4123E1E0-0CC5-4DD8-B03B-9658DFB5E88A}" type="presParOf" srcId="{DAC75BB7-6636-4210-9C11-177400BCA7EC}" destId="{9D61A7B0-E02D-426A-8B85-8CEC54AD76B3}" srcOrd="0" destOrd="0" presId="urn:microsoft.com/office/officeart/2005/8/layout/hProcess9"/>
    <dgm:cxn modelId="{BD93A86C-4E2D-4DEE-8C48-0530D67EC3A8}" type="presParOf" srcId="{DAC75BB7-6636-4210-9C11-177400BCA7EC}" destId="{7A9C1E7C-7D6F-43E6-ABB7-5879E83E2764}" srcOrd="1" destOrd="0" presId="urn:microsoft.com/office/officeart/2005/8/layout/hProcess9"/>
    <dgm:cxn modelId="{C29F4B5A-DE63-4F3F-9817-F0D63DAB25A2}" type="presParOf" srcId="{7A9C1E7C-7D6F-43E6-ABB7-5879E83E2764}" destId="{5D704862-4C77-4740-A12E-3FCC3247D33B}" srcOrd="0" destOrd="0" presId="urn:microsoft.com/office/officeart/2005/8/layout/hProcess9"/>
    <dgm:cxn modelId="{2AD9A6D8-197F-4D51-8B07-0258381CBFE9}" type="presParOf" srcId="{7A9C1E7C-7D6F-43E6-ABB7-5879E83E2764}" destId="{3E037F20-FD70-4567-B75E-D25413C597A5}" srcOrd="1" destOrd="0" presId="urn:microsoft.com/office/officeart/2005/8/layout/hProcess9"/>
    <dgm:cxn modelId="{2A76EA25-6791-49B8-BD09-BD125821AB8E}" type="presParOf" srcId="{7A9C1E7C-7D6F-43E6-ABB7-5879E83E2764}" destId="{E1B42AE6-46CC-4159-A25E-7425FFA69F49}" srcOrd="2" destOrd="0" presId="urn:microsoft.com/office/officeart/2005/8/layout/hProcess9"/>
    <dgm:cxn modelId="{48F36BF3-9A33-46B8-A807-6E48A8D80ACE}" type="presParOf" srcId="{7A9C1E7C-7D6F-43E6-ABB7-5879E83E2764}" destId="{804D0D9E-A754-4D66-8E29-742ABC1F8325}" srcOrd="3" destOrd="0" presId="urn:microsoft.com/office/officeart/2005/8/layout/hProcess9"/>
    <dgm:cxn modelId="{C7860D68-CC78-4FD1-A80B-51328155738E}" type="presParOf" srcId="{7A9C1E7C-7D6F-43E6-ABB7-5879E83E2764}" destId="{57C90C46-5E4B-4A05-8225-9247DC14944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6FFA0-FC8F-4771-A52D-7AAEEE75408B}">
      <dsp:nvSpPr>
        <dsp:cNvPr id="0" name=""/>
        <dsp:cNvSpPr/>
      </dsp:nvSpPr>
      <dsp:spPr>
        <a:xfrm>
          <a:off x="3441467" y="6083738"/>
          <a:ext cx="114642" cy="114642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2C144-4074-4E2D-BADD-A811F5A5A3D8}">
      <dsp:nvSpPr>
        <dsp:cNvPr id="0" name=""/>
        <dsp:cNvSpPr/>
      </dsp:nvSpPr>
      <dsp:spPr>
        <a:xfrm>
          <a:off x="3187330" y="6187022"/>
          <a:ext cx="114642" cy="1146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90D16-719A-472E-914D-E8C6782668B8}">
      <dsp:nvSpPr>
        <dsp:cNvPr id="0" name=""/>
        <dsp:cNvSpPr/>
      </dsp:nvSpPr>
      <dsp:spPr>
        <a:xfrm>
          <a:off x="2927581" y="6272404"/>
          <a:ext cx="114642" cy="1146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8E456-C870-4817-BD0A-63075506D42F}">
      <dsp:nvSpPr>
        <dsp:cNvPr id="0" name=""/>
        <dsp:cNvSpPr/>
      </dsp:nvSpPr>
      <dsp:spPr>
        <a:xfrm>
          <a:off x="2663823" y="6338506"/>
          <a:ext cx="114642" cy="1146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06A92-CE57-4AF6-AE7F-529119FCFC37}">
      <dsp:nvSpPr>
        <dsp:cNvPr id="0" name=""/>
        <dsp:cNvSpPr/>
      </dsp:nvSpPr>
      <dsp:spPr>
        <a:xfrm>
          <a:off x="4828398" y="5083944"/>
          <a:ext cx="114642" cy="114642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FBB17-D1D3-4C2B-9EA4-DD137F8E7C7E}">
      <dsp:nvSpPr>
        <dsp:cNvPr id="0" name=""/>
        <dsp:cNvSpPr/>
      </dsp:nvSpPr>
      <dsp:spPr>
        <a:xfrm>
          <a:off x="4627173" y="5287758"/>
          <a:ext cx="114642" cy="114642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B7D0F-5B00-4DD5-B137-1CAF7057F906}">
      <dsp:nvSpPr>
        <dsp:cNvPr id="0" name=""/>
        <dsp:cNvSpPr/>
      </dsp:nvSpPr>
      <dsp:spPr>
        <a:xfrm>
          <a:off x="5661359" y="3844529"/>
          <a:ext cx="114642" cy="114642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DF8BD-0C46-4B0F-9760-6CE8F846BED3}">
      <dsp:nvSpPr>
        <dsp:cNvPr id="0" name=""/>
        <dsp:cNvSpPr/>
      </dsp:nvSpPr>
      <dsp:spPr>
        <a:xfrm>
          <a:off x="6108704" y="2334510"/>
          <a:ext cx="114642" cy="114642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4EE6B-08AF-4BED-81A7-FC901B6F7161}">
      <dsp:nvSpPr>
        <dsp:cNvPr id="0" name=""/>
        <dsp:cNvSpPr/>
      </dsp:nvSpPr>
      <dsp:spPr>
        <a:xfrm>
          <a:off x="5885031" y="548376"/>
          <a:ext cx="114642" cy="114642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F5CA7-0649-4770-B6DE-4AB90A4A87B0}">
      <dsp:nvSpPr>
        <dsp:cNvPr id="0" name=""/>
        <dsp:cNvSpPr/>
      </dsp:nvSpPr>
      <dsp:spPr>
        <a:xfrm>
          <a:off x="6051784" y="419614"/>
          <a:ext cx="114642" cy="114642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3F5F0-4A7F-4A99-9BAB-B4F93831F176}">
      <dsp:nvSpPr>
        <dsp:cNvPr id="0" name=""/>
        <dsp:cNvSpPr/>
      </dsp:nvSpPr>
      <dsp:spPr>
        <a:xfrm>
          <a:off x="6218536" y="290164"/>
          <a:ext cx="114642" cy="114642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D2EA3-CAB4-40B2-92F9-3F120A542568}">
      <dsp:nvSpPr>
        <dsp:cNvPr id="0" name=""/>
        <dsp:cNvSpPr/>
      </dsp:nvSpPr>
      <dsp:spPr>
        <a:xfrm>
          <a:off x="6386091" y="419614"/>
          <a:ext cx="114642" cy="114642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8A26A-E391-4F1F-B633-750E8587F7D9}">
      <dsp:nvSpPr>
        <dsp:cNvPr id="0" name=""/>
        <dsp:cNvSpPr/>
      </dsp:nvSpPr>
      <dsp:spPr>
        <a:xfrm>
          <a:off x="6552843" y="548376"/>
          <a:ext cx="114642" cy="114642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2C9AA-FBE4-496D-99E7-E8D785068EA7}">
      <dsp:nvSpPr>
        <dsp:cNvPr id="0" name=""/>
        <dsp:cNvSpPr/>
      </dsp:nvSpPr>
      <dsp:spPr>
        <a:xfrm>
          <a:off x="6218536" y="562836"/>
          <a:ext cx="114642" cy="114642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47688-2B4A-4642-B8CB-893DE09BF4C8}">
      <dsp:nvSpPr>
        <dsp:cNvPr id="0" name=""/>
        <dsp:cNvSpPr/>
      </dsp:nvSpPr>
      <dsp:spPr>
        <a:xfrm>
          <a:off x="6218536" y="835507"/>
          <a:ext cx="114642" cy="114642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F19BB-97EE-4713-B836-1D5A4E11BED8}">
      <dsp:nvSpPr>
        <dsp:cNvPr id="0" name=""/>
        <dsp:cNvSpPr/>
      </dsp:nvSpPr>
      <dsp:spPr>
        <a:xfrm>
          <a:off x="3888433" y="6192685"/>
          <a:ext cx="2470020" cy="66239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821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Georgia" pitchFamily="18" charset="0"/>
            </a:rPr>
            <a:t>Мотивация</a:t>
          </a:r>
          <a:endParaRPr lang="ru-RU" sz="22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3920769" y="6225021"/>
        <a:ext cx="2405348" cy="597726"/>
      </dsp:txXfrm>
    </dsp:sp>
    <dsp:sp modelId="{86F6B961-8A11-4EC0-9331-F9EB42538204}">
      <dsp:nvSpPr>
        <dsp:cNvPr id="0" name=""/>
        <dsp:cNvSpPr/>
      </dsp:nvSpPr>
      <dsp:spPr>
        <a:xfrm>
          <a:off x="1080123" y="5616629"/>
          <a:ext cx="1145621" cy="114508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549F3-DE5C-44E1-A232-C9587F9AB0DB}">
      <dsp:nvSpPr>
        <dsp:cNvPr id="0" name=""/>
        <dsp:cNvSpPr/>
      </dsp:nvSpPr>
      <dsp:spPr>
        <a:xfrm>
          <a:off x="5328580" y="4896542"/>
          <a:ext cx="2470020" cy="66239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821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Georgia" pitchFamily="18" charset="0"/>
            </a:rPr>
            <a:t>Устойчивый интерес</a:t>
          </a:r>
          <a:endParaRPr lang="ru-RU" sz="18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5360916" y="4928878"/>
        <a:ext cx="2405348" cy="597726"/>
      </dsp:txXfrm>
    </dsp:sp>
    <dsp:sp modelId="{045FCD37-21BD-4AD0-AA1E-7E1853F4422C}">
      <dsp:nvSpPr>
        <dsp:cNvPr id="0" name=""/>
        <dsp:cNvSpPr/>
      </dsp:nvSpPr>
      <dsp:spPr>
        <a:xfrm>
          <a:off x="2670809" y="4631934"/>
          <a:ext cx="1145621" cy="114508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F859B-A2E3-4F56-BFE0-F630D40A824C}">
      <dsp:nvSpPr>
        <dsp:cNvPr id="0" name=""/>
        <dsp:cNvSpPr/>
      </dsp:nvSpPr>
      <dsp:spPr>
        <a:xfrm>
          <a:off x="6192689" y="3600401"/>
          <a:ext cx="2470020" cy="66239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821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Georgia" pitchFamily="18" charset="0"/>
            </a:rPr>
            <a:t>Развитие</a:t>
          </a:r>
          <a:endParaRPr lang="ru-RU" sz="24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6225025" y="3632737"/>
        <a:ext cx="2405348" cy="597726"/>
      </dsp:txXfrm>
    </dsp:sp>
    <dsp:sp modelId="{894F917B-C206-47D2-9852-55DF0EDBD086}">
      <dsp:nvSpPr>
        <dsp:cNvPr id="0" name=""/>
        <dsp:cNvSpPr/>
      </dsp:nvSpPr>
      <dsp:spPr>
        <a:xfrm>
          <a:off x="3888435" y="3528393"/>
          <a:ext cx="1145621" cy="114508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A45B0-F6F9-4249-9F77-BAE5EF2D0B98}">
      <dsp:nvSpPr>
        <dsp:cNvPr id="0" name=""/>
        <dsp:cNvSpPr/>
      </dsp:nvSpPr>
      <dsp:spPr>
        <a:xfrm>
          <a:off x="6336704" y="2232247"/>
          <a:ext cx="2470020" cy="66239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82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Georgia" pitchFamily="18" charset="0"/>
            </a:rPr>
            <a:t>Закрепление</a:t>
          </a:r>
          <a:endParaRPr lang="ru-RU" sz="20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6369040" y="2264583"/>
        <a:ext cx="2405348" cy="597726"/>
      </dsp:txXfrm>
    </dsp:sp>
    <dsp:sp modelId="{7A7344C2-650A-4D98-A4C7-1B567CC69399}">
      <dsp:nvSpPr>
        <dsp:cNvPr id="0" name=""/>
        <dsp:cNvSpPr/>
      </dsp:nvSpPr>
      <dsp:spPr>
        <a:xfrm>
          <a:off x="4536500" y="2160245"/>
          <a:ext cx="1145621" cy="114508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469FE-C8DD-490B-9F80-2D7370F90BC8}">
      <dsp:nvSpPr>
        <dsp:cNvPr id="0" name=""/>
        <dsp:cNvSpPr/>
      </dsp:nvSpPr>
      <dsp:spPr>
        <a:xfrm>
          <a:off x="6696738" y="936101"/>
          <a:ext cx="2470020" cy="66239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821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Georgia" pitchFamily="18" charset="0"/>
            </a:rPr>
            <a:t>ВУЗ</a:t>
          </a:r>
          <a:endParaRPr lang="ru-RU" sz="28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6729074" y="968437"/>
        <a:ext cx="2405348" cy="597726"/>
      </dsp:txXfrm>
    </dsp:sp>
    <dsp:sp modelId="{D12DEDE1-51D7-4E04-B344-0491EEE93E5A}">
      <dsp:nvSpPr>
        <dsp:cNvPr id="0" name=""/>
        <dsp:cNvSpPr/>
      </dsp:nvSpPr>
      <dsp:spPr>
        <a:xfrm>
          <a:off x="5007809" y="864100"/>
          <a:ext cx="1145621" cy="1145081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1A7B0-E02D-426A-8B85-8CEC54AD76B3}">
      <dsp:nvSpPr>
        <dsp:cNvPr id="0" name=""/>
        <dsp:cNvSpPr/>
      </dsp:nvSpPr>
      <dsp:spPr>
        <a:xfrm>
          <a:off x="432024" y="0"/>
          <a:ext cx="8208933" cy="47525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04862-4C77-4740-A12E-3FCC3247D33B}">
      <dsp:nvSpPr>
        <dsp:cNvPr id="0" name=""/>
        <dsp:cNvSpPr/>
      </dsp:nvSpPr>
      <dsp:spPr>
        <a:xfrm>
          <a:off x="97845" y="1425758"/>
          <a:ext cx="2781309" cy="1901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Широта проявления одаренности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190645" y="1518558"/>
        <a:ext cx="2595709" cy="1715411"/>
      </dsp:txXfrm>
    </dsp:sp>
    <dsp:sp modelId="{E1B42AE6-46CC-4159-A25E-7425FFA69F49}">
      <dsp:nvSpPr>
        <dsp:cNvPr id="0" name=""/>
        <dsp:cNvSpPr/>
      </dsp:nvSpPr>
      <dsp:spPr>
        <a:xfrm>
          <a:off x="3097128" y="1441955"/>
          <a:ext cx="2597853" cy="1901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Раннее развитие и профессиональное самоопределение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3189928" y="1534755"/>
        <a:ext cx="2412253" cy="1715411"/>
      </dsp:txXfrm>
    </dsp:sp>
    <dsp:sp modelId="{57C90C46-5E4B-4A05-8225-9247DC149444}">
      <dsp:nvSpPr>
        <dsp:cNvPr id="0" name=""/>
        <dsp:cNvSpPr/>
      </dsp:nvSpPr>
      <dsp:spPr>
        <a:xfrm>
          <a:off x="5761805" y="1425758"/>
          <a:ext cx="2781309" cy="1901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bg1"/>
              </a:solidFill>
            </a:rPr>
            <a:t>Несформированность</a:t>
          </a:r>
          <a:r>
            <a:rPr lang="ru-RU" sz="2000" b="1" kern="1200" dirty="0" smtClean="0">
              <a:solidFill>
                <a:schemeClr val="bg1"/>
              </a:solidFill>
            </a:rPr>
            <a:t> процессов планирования и низкий уровень самоконтроля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5854605" y="1518558"/>
        <a:ext cx="2595709" cy="1715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4A591DFC-D091-4220-A069-7C906877A425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E0BE5B31-033A-437B-8925-32A3CFE93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96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9C2195FD-5D24-4A81-8F82-4D7DEFF9341A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001" tIns="45501" rIns="91001" bIns="455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3C656A94-AF4B-4196-91CC-6CB49CA73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15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8BF726-45BF-44DB-8DBF-04616898C3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8E3DB15-9127-4DF5-B404-652BD4DF0911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41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Урок 30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B46DA4-9D6D-4AB9-8491-43926296A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8862-987E-43DF-8BA9-215052F82DFB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Урок 30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6DA4-9D6D-4AB9-8491-43926296A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3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5"/>
            <a:ext cx="2209800" cy="365125"/>
          </a:xfrm>
        </p:spPr>
        <p:txBody>
          <a:bodyPr/>
          <a:lstStyle/>
          <a:p>
            <a:fld id="{30A1EF2E-2F45-4ACE-B508-915A3FF8E504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4" y="6248210"/>
            <a:ext cx="5573483" cy="365125"/>
          </a:xfrm>
        </p:spPr>
        <p:txBody>
          <a:bodyPr/>
          <a:lstStyle/>
          <a:p>
            <a:r>
              <a:rPr lang="ru-RU" smtClean="0"/>
              <a:t>Урок 30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3"/>
            <a:ext cx="533400" cy="244476"/>
          </a:xfrm>
        </p:spPr>
        <p:txBody>
          <a:bodyPr/>
          <a:lstStyle/>
          <a:p>
            <a:fld id="{F3B46DA4-9D6D-4AB9-8491-43926296A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6997-7B40-4358-B08C-F0D6522D132A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Урок 30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B46DA4-9D6D-4AB9-8491-43926296AA8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3" y="2743203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268B-93BC-4824-B6F6-29112DD069FB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3B46DA4-9D6D-4AB9-8491-43926296A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Урок 30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D198D0-93CD-44C4-9641-26EFB7DCFDA1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B46DA4-9D6D-4AB9-8491-43926296A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 smtClean="0"/>
              <a:t>Урок 30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2"/>
            <a:ext cx="8153400" cy="8699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B857DB-A141-40E5-B424-E16E9CD8CBD5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B46DA4-9D6D-4AB9-8491-43926296A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 smtClean="0"/>
              <a:t>Урок 30</a:t>
            </a: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FD17-A4C4-4C7F-8AC2-65319F87909F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Урок 30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B46DA4-9D6D-4AB9-8491-43926296A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8469-CFFD-4427-83C9-25A86013155E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Урок 30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B46DA4-9D6D-4AB9-8491-43926296A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2"/>
            <a:ext cx="8077200" cy="869951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76AF-2F10-4284-9797-3787D1147BA6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Урок 30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B46DA4-9D6D-4AB9-8491-43926296A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 rtlCol="0"/>
          <a:lstStyle/>
          <a:p>
            <a:fld id="{16A6B068-9B68-4970-B275-8B8FFF8EC1E7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447800" cy="663579"/>
          </a:xfrm>
        </p:spPr>
        <p:txBody>
          <a:bodyPr rtlCol="0"/>
          <a:lstStyle>
            <a:lvl1pPr>
              <a:defRPr sz="2800"/>
            </a:lvl1pPr>
          </a:lstStyle>
          <a:p>
            <a:fld id="{F3B46DA4-9D6D-4AB9-8491-43926296A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9"/>
            <a:ext cx="4572000" cy="365125"/>
          </a:xfrm>
        </p:spPr>
        <p:txBody>
          <a:bodyPr rtlCol="0"/>
          <a:lstStyle/>
          <a:p>
            <a:r>
              <a:rPr lang="ru-RU" smtClean="0"/>
              <a:t>Урок 30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FBD0A7-751A-49A3-A534-E65CA4ECE232}" type="datetime1">
              <a:rPr lang="ru-RU" smtClean="0"/>
              <a:pPr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3" y="6248209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Урок 30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B46DA4-9D6D-4AB9-8491-43926296A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vip.1obraz.ru/#/document/16/3182/dfasa263qg/?of=copy-495b1ef96b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19250" y="5516563"/>
            <a:ext cx="7524750" cy="685800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algn="r" fontAlgn="auto">
              <a:spcAft>
                <a:spcPts val="0"/>
              </a:spcAft>
              <a:defRPr/>
            </a:pPr>
            <a:r>
              <a:rPr lang="ru-RU" sz="6400" b="1" dirty="0" smtClean="0">
                <a:latin typeface="+mj-lt"/>
              </a:rPr>
              <a:t>Презентация  подготовлена  педагогом-психологом 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6400" b="1" dirty="0" smtClean="0">
                <a:latin typeface="+mj-lt"/>
              </a:rPr>
              <a:t>ГБУ </a:t>
            </a:r>
            <a:r>
              <a:rPr lang="ru-RU" sz="6400" b="1" dirty="0">
                <a:latin typeface="+mj-lt"/>
              </a:rPr>
              <a:t>Д</a:t>
            </a:r>
            <a:r>
              <a:rPr lang="ru-RU" sz="6400" b="1" dirty="0" smtClean="0">
                <a:latin typeface="+mj-lt"/>
              </a:rPr>
              <a:t>О КК «Центр развития одаренности»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6400" b="1" dirty="0" smtClean="0">
                <a:latin typeface="+mj-lt"/>
              </a:rPr>
              <a:t>Федоренко С.Ю.</a:t>
            </a:r>
            <a:endParaRPr lang="ru-RU" sz="6400" b="1" dirty="0"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150" dirty="0" smtClean="0">
                <a:solidFill>
                  <a:srgbClr val="002060"/>
                </a:solidFill>
                <a:latin typeface="+mn-lt"/>
              </a:rPr>
              <a:t>Особенности профессионального самоопределения одаренных подростков</a:t>
            </a:r>
            <a:endParaRPr lang="ru-RU" sz="2400" b="1" spc="15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C:\Users\Oxana\Desktop\untitle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548680"/>
            <a:ext cx="3600400" cy="34694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795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Взрослые помогают </a:t>
            </a:r>
            <a:r>
              <a:rPr lang="ru-RU" sz="2800" b="1" dirty="0" smtClean="0">
                <a:solidFill>
                  <a:srgbClr val="002060"/>
                </a:solidFill>
              </a:rPr>
              <a:t>ответить на следующие вопросы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НА КАКОЙ УРОВЕНЬ ОБРАЗОВАНИЯ Я МОГУ РАССЧИТЫВАТЬ </a:t>
            </a:r>
            <a:r>
              <a:rPr lang="ru-RU" dirty="0" smtClean="0"/>
              <a:t>(высшее, среднее специальное, курсы или что-то еще), учитывая свою школьную успеваемость и интеллектуальные возможности?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>
                <a:solidFill>
                  <a:srgbClr val="FFC000"/>
                </a:solidFill>
              </a:rPr>
              <a:t>КАКИМ ДОЛЖНО БЫТЬ СОДЕРЖАНИЕ ПРОФЕССИИ, ЧТОБЫ МНЕ БЫЛО ИНТЕРЕСНО </a:t>
            </a:r>
            <a:r>
              <a:rPr lang="ru-RU" dirty="0" smtClean="0"/>
              <a:t>работать?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>
                <a:solidFill>
                  <a:srgbClr val="FFC000"/>
                </a:solidFill>
              </a:rPr>
              <a:t>КАКОЕ МАТЕРИАЛЬНОЕ ВОЗНАГРАЖДЕНИЕ Я ХОЧУ ПОЛУЧИТЬ ЗА СВОЙ ТРУД </a:t>
            </a:r>
            <a:r>
              <a:rPr lang="ru-RU" dirty="0" smtClean="0"/>
              <a:t>— реальный минимум заработной платы?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>
                <a:solidFill>
                  <a:srgbClr val="FFC000"/>
                </a:solidFill>
              </a:rPr>
              <a:t>КАКОЙ ОБРАЗ ЖИЗНИ Я ХОЧУ ВЕСТИ: </a:t>
            </a:r>
            <a:r>
              <a:rPr lang="ru-RU" dirty="0" smtClean="0"/>
              <a:t>напряженный, когда приходится уделять работе не только рабочее, но и личное время, или свободный, позволяющий много времени отдавать семье, друзьям и любимому делу?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>
                <a:solidFill>
                  <a:srgbClr val="FFC000"/>
                </a:solidFill>
              </a:rPr>
              <a:t>ХОЧУ Я РАБОТАТЬ РЯДОМ С ДОМОМ ИЛИ МНЕ ЭТО БЕЗРАЗЛИЧНО?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4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863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</a:rPr>
              <a:t>Взрослые помогают понять  и спланировать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179512" y="1340768"/>
            <a:ext cx="8784976" cy="5517232"/>
          </a:xfrm>
        </p:spPr>
        <p:txBody>
          <a:bodyPr>
            <a:normAutofit fontScale="47500" lnSpcReduction="20000"/>
          </a:bodyPr>
          <a:lstStyle/>
          <a:p>
            <a:pPr marL="914400" indent="-914400">
              <a:buNone/>
            </a:pPr>
            <a:r>
              <a:rPr lang="ru-RU" sz="4500" dirty="0" smtClean="0"/>
              <a:t>1. </a:t>
            </a:r>
            <a:r>
              <a:rPr lang="ru-RU" sz="4500" b="1" dirty="0" smtClean="0">
                <a:solidFill>
                  <a:srgbClr val="FFC000"/>
                </a:solidFill>
              </a:rPr>
              <a:t>Главная цель </a:t>
            </a:r>
            <a:r>
              <a:rPr lang="ru-RU" sz="4500" dirty="0" smtClean="0"/>
              <a:t>(кем хочу стать, чего хочу достичь, каким хочу быть)</a:t>
            </a:r>
          </a:p>
          <a:p>
            <a:pPr marL="914400" indent="-914400">
              <a:buNone/>
            </a:pPr>
            <a:endParaRPr lang="ru-RU" sz="4500" dirty="0" smtClean="0"/>
          </a:p>
          <a:p>
            <a:pPr marL="914400" indent="-914400">
              <a:buNone/>
            </a:pPr>
            <a:r>
              <a:rPr lang="ru-RU" sz="4500" dirty="0" smtClean="0"/>
              <a:t>2. </a:t>
            </a:r>
            <a:r>
              <a:rPr lang="ru-RU" sz="4500" b="1" dirty="0" smtClean="0">
                <a:solidFill>
                  <a:srgbClr val="FFC000"/>
                </a:solidFill>
              </a:rPr>
              <a:t>Цепочка ближних и дальних конкретных целей </a:t>
            </a:r>
            <a:r>
              <a:rPr lang="ru-RU" sz="4500" dirty="0" smtClean="0"/>
              <a:t>(занятия в кружках, секциях, знакомство с будущей профессией, с возможным местом учебы или работы)</a:t>
            </a:r>
          </a:p>
          <a:p>
            <a:pPr marL="914400" indent="-914400">
              <a:buNone/>
            </a:pPr>
            <a:endParaRPr lang="ru-RU" sz="4500" dirty="0" smtClean="0"/>
          </a:p>
          <a:p>
            <a:pPr marL="914400" indent="-914400">
              <a:buNone/>
            </a:pPr>
            <a:r>
              <a:rPr lang="ru-RU" sz="4500" dirty="0" smtClean="0"/>
              <a:t>3. </a:t>
            </a:r>
            <a:r>
              <a:rPr lang="ru-RU" sz="4500" b="1" dirty="0" smtClean="0">
                <a:solidFill>
                  <a:srgbClr val="FFC000"/>
                </a:solidFill>
              </a:rPr>
              <a:t>Пути и средства достижения целей </a:t>
            </a:r>
            <a:r>
              <a:rPr lang="ru-RU" sz="4500" dirty="0" smtClean="0"/>
              <a:t>(для кого-то — знания и умения, для кого-то — связи и деньги)</a:t>
            </a:r>
          </a:p>
          <a:p>
            <a:pPr marL="914400" indent="-914400">
              <a:buNone/>
            </a:pPr>
            <a:endParaRPr lang="ru-RU" sz="4500" dirty="0" smtClean="0"/>
          </a:p>
          <a:p>
            <a:pPr marL="914400" indent="-914400">
              <a:buNone/>
            </a:pPr>
            <a:r>
              <a:rPr lang="ru-RU" sz="4500" dirty="0" smtClean="0"/>
              <a:t>4. </a:t>
            </a:r>
            <a:r>
              <a:rPr lang="ru-RU" sz="4500" b="1" dirty="0" smtClean="0">
                <a:solidFill>
                  <a:srgbClr val="FFC000"/>
                </a:solidFill>
              </a:rPr>
              <a:t>Внешние условия достижения целей </a:t>
            </a:r>
            <a:r>
              <a:rPr lang="ru-RU" sz="4500" dirty="0" smtClean="0"/>
              <a:t>(выбор места учебы или работы, возможные препятствия и пути их преодоления)</a:t>
            </a:r>
          </a:p>
          <a:p>
            <a:pPr marL="914400" indent="-914400">
              <a:buNone/>
            </a:pPr>
            <a:endParaRPr lang="ru-RU" sz="4500" dirty="0" smtClean="0"/>
          </a:p>
          <a:p>
            <a:pPr marL="914400" indent="-914400">
              <a:buNone/>
            </a:pPr>
            <a:r>
              <a:rPr lang="ru-RU" sz="4500" dirty="0" smtClean="0"/>
              <a:t>5. </a:t>
            </a:r>
            <a:r>
              <a:rPr lang="ru-RU" sz="4500" b="1" dirty="0" smtClean="0">
                <a:solidFill>
                  <a:srgbClr val="FFC000"/>
                </a:solidFill>
              </a:rPr>
              <a:t>Внутренние условия достижения целей </a:t>
            </a:r>
            <a:r>
              <a:rPr lang="ru-RU" sz="4500" dirty="0" smtClean="0"/>
              <a:t>(способности, сила воли, здоровье)</a:t>
            </a:r>
          </a:p>
          <a:p>
            <a:pPr marL="914400" indent="-914400">
              <a:buNone/>
            </a:pPr>
            <a:endParaRPr lang="ru-RU" sz="4500" dirty="0" smtClean="0"/>
          </a:p>
          <a:p>
            <a:pPr marL="914400" indent="-914400">
              <a:buNone/>
            </a:pPr>
            <a:r>
              <a:rPr lang="ru-RU" sz="4500" dirty="0" smtClean="0"/>
              <a:t>6. </a:t>
            </a:r>
            <a:r>
              <a:rPr lang="ru-RU" sz="4500" b="1" dirty="0" smtClean="0">
                <a:solidFill>
                  <a:srgbClr val="FFC000"/>
                </a:solidFill>
              </a:rPr>
              <a:t>Запасные варианты и пути их достижения </a:t>
            </a:r>
            <a:r>
              <a:rPr lang="ru-RU" sz="4500" dirty="0" smtClean="0"/>
              <a:t>(это как запасной парашют)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i="1" spc="200" dirty="0" smtClean="0"/>
              <a:t>Рекомендуемая литература и ресурсы:</a:t>
            </a:r>
            <a:r>
              <a:rPr lang="ru-RU" sz="3200" b="1" spc="200" dirty="0" smtClean="0"/>
              <a:t/>
            </a:r>
            <a:br>
              <a:rPr lang="ru-RU" sz="3200" b="1" spc="200" dirty="0" smtClean="0"/>
            </a:br>
            <a:endParaRPr lang="ru-RU" sz="3200" b="1" spc="200" dirty="0"/>
          </a:p>
        </p:txBody>
      </p:sp>
      <p:sp>
        <p:nvSpPr>
          <p:cNvPr id="37891" name="Содержимое 3"/>
          <p:cNvSpPr>
            <a:spLocks noGrp="1"/>
          </p:cNvSpPr>
          <p:nvPr>
            <p:ph sz="quarter" idx="2"/>
          </p:nvPr>
        </p:nvSpPr>
        <p:spPr>
          <a:xfrm>
            <a:off x="251520" y="1700808"/>
            <a:ext cx="4243387" cy="4998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u="sng" spc="200" dirty="0" smtClean="0">
                <a:latin typeface="Arial" pitchFamily="34" charset="0"/>
                <a:cs typeface="Arial" pitchFamily="34" charset="0"/>
              </a:rPr>
              <a:t>Галина Владимировна </a:t>
            </a:r>
            <a:r>
              <a:rPr lang="ru-RU" sz="2800" b="1" u="sng" spc="200" dirty="0" err="1" smtClean="0">
                <a:latin typeface="Arial" pitchFamily="34" charset="0"/>
                <a:cs typeface="Arial" pitchFamily="34" charset="0"/>
              </a:rPr>
              <a:t>Резапкина</a:t>
            </a:r>
            <a:r>
              <a:rPr lang="ru-RU" sz="2800" b="1" u="sng" spc="200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2000" b="1" spc="200" dirty="0"/>
              <a:t> </a:t>
            </a:r>
            <a:endParaRPr lang="ru-RU" sz="2000" b="1" spc="200" dirty="0" smtClean="0"/>
          </a:p>
          <a:p>
            <a:pPr marL="0" indent="0"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старший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научный сотрудник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Центра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практической психологии образования Академии социального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управления,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преподаватель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Института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практической психологии личности при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МГУ,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spc="200" dirty="0" smtClean="0">
                <a:latin typeface="Arial" pitchFamily="34" charset="0"/>
                <a:cs typeface="Arial" pitchFamily="34" charset="0"/>
              </a:rPr>
              <a:t>автор </a:t>
            </a:r>
            <a:r>
              <a:rPr lang="ru-RU" sz="2400" spc="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spc="2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2400" i="1" spc="200" dirty="0" smtClean="0">
                <a:latin typeface="Arial" pitchFamily="34" charset="0"/>
                <a:cs typeface="Arial" pitchFamily="34" charset="0"/>
              </a:rPr>
              <a:t>книг </a:t>
            </a:r>
            <a:r>
              <a:rPr lang="ru-RU" sz="2400" i="1" spc="200" dirty="0">
                <a:latin typeface="Arial" pitchFamily="34" charset="0"/>
                <a:cs typeface="Arial" pitchFamily="34" charset="0"/>
              </a:rPr>
              <a:t>и более </a:t>
            </a:r>
            <a:r>
              <a:rPr lang="ru-RU" sz="2400" b="1" i="1" spc="200" dirty="0" smtClean="0">
                <a:latin typeface="Arial" pitchFamily="34" charset="0"/>
                <a:cs typeface="Arial" pitchFamily="34" charset="0"/>
              </a:rPr>
              <a:t>40</a:t>
            </a:r>
            <a:r>
              <a:rPr lang="ru-RU" sz="2400" i="1" spc="200" dirty="0" smtClean="0">
                <a:latin typeface="Arial" pitchFamily="34" charset="0"/>
                <a:cs typeface="Arial" pitchFamily="34" charset="0"/>
              </a:rPr>
              <a:t>статей,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sz="24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sz="24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metodkabi.net.ru</a:t>
            </a:r>
            <a:endParaRPr lang="ru-RU" sz="24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3200" dirty="0" smtClean="0"/>
              <a:t>Интернет-портал </a:t>
            </a:r>
            <a:r>
              <a:rPr lang="ru-RU" sz="3200" b="1" dirty="0" smtClean="0"/>
              <a:t>«Траектория успеха»</a:t>
            </a:r>
          </a:p>
        </p:txBody>
      </p:sp>
      <p:pic>
        <p:nvPicPr>
          <p:cNvPr id="3" name="Picture 6" descr="C:\Users\Oxana\Desktop\1887705_Psihologiya_i_vybor_professii_programma_predprofilnoj_podgotovki_Uchebno-metodicheskoe_posob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1440160" cy="204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" descr="C:\Documents and Settings\Oxana.HOME-26D7B77438\Рабочий стол\IMG_369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30231" y="1628800"/>
            <a:ext cx="1426053" cy="2016000"/>
          </a:xfrm>
        </p:spPr>
      </p:pic>
      <p:pic>
        <p:nvPicPr>
          <p:cNvPr id="1026" name="Picture 2" descr="C:\Users\CRO\Desktop\3093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977" y="2307816"/>
            <a:ext cx="1506091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RO\Desktop\Галина Резапкина __ Методический Кабинет Профориентации _ Книги_files\besed_samoopr_8-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80" y="3284984"/>
            <a:ext cx="143764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RO\Desktop\Галина Резапкина __ Методический Кабинет Профориентации _ Книги_files\besed_samoopr_5-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7112"/>
            <a:ext cx="1441641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Oxana\Desktop\1264708484_z1hc2h9d78albmw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07068" y="4347112"/>
            <a:ext cx="1375215" cy="21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i="1" spc="200" dirty="0" smtClean="0">
                <a:solidFill>
                  <a:srgbClr val="C00000"/>
                </a:solidFill>
              </a:rPr>
              <a:t>Источники </a:t>
            </a:r>
            <a:r>
              <a:rPr lang="ru-RU" i="1" spc="200" dirty="0">
                <a:solidFill>
                  <a:srgbClr val="C00000"/>
                </a:solidFill>
              </a:rPr>
              <a:t/>
            </a:r>
            <a:br>
              <a:rPr lang="ru-RU" i="1" spc="200" dirty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8153400" cy="439519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i="1" dirty="0">
                <a:solidFill>
                  <a:srgbClr val="C00000"/>
                </a:solidFill>
              </a:rPr>
              <a:t>Организация психологического сопровождения одаренных подростков в процессе их профессионального самоопределения. </a:t>
            </a:r>
            <a:r>
              <a:rPr lang="ru-RU" sz="2400" b="1" dirty="0">
                <a:solidFill>
                  <a:srgbClr val="C00000"/>
                </a:solidFill>
              </a:rPr>
              <a:t>Методические рекомендации. – М. , 2011. – с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i="1" dirty="0" smtClean="0">
                <a:solidFill>
                  <a:srgbClr val="C00000"/>
                </a:solidFill>
              </a:rPr>
              <a:t>Справочная система «Образование».</a:t>
            </a:r>
            <a:r>
              <a:rPr lang="ru-RU" sz="2400" i="1" dirty="0" smtClean="0">
                <a:hlinkClick r:id="rId2"/>
              </a:rPr>
              <a:t>http</a:t>
            </a:r>
            <a:r>
              <a:rPr lang="ru-RU" sz="2400" i="1" dirty="0">
                <a:hlinkClick r:id="rId2"/>
              </a:rPr>
              <a:t>://vip.1obraz.ru/#/document/16/3182/dfasa263qg/?</a:t>
            </a:r>
            <a:r>
              <a:rPr lang="ru-RU" sz="2400" i="1" dirty="0" smtClean="0">
                <a:hlinkClick r:id="rId2"/>
              </a:rPr>
              <a:t>of=copy-495b1ef96b</a:t>
            </a:r>
            <a:endParaRPr lang="ru-RU" sz="2400" i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i="1" dirty="0" smtClean="0">
                <a:solidFill>
                  <a:srgbClr val="C00000"/>
                </a:solidFill>
              </a:rPr>
              <a:t>Портал информационной поддержки руководителей образовательных организаций «Менеджер образования»</a:t>
            </a:r>
          </a:p>
          <a:p>
            <a:pPr marL="457200" indent="-457200">
              <a:buFont typeface="+mj-lt"/>
              <a:buAutoNum type="arabicPeriod"/>
            </a:pP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06021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604963" y="4714875"/>
            <a:ext cx="7315200" cy="685800"/>
          </a:xfrm>
        </p:spPr>
        <p:txBody>
          <a:bodyPr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>
                <a:solidFill>
                  <a:srgbClr val="FFFF00"/>
                </a:solidFill>
              </a:rPr>
              <a:t>С</a:t>
            </a:r>
            <a:r>
              <a:rPr lang="ru-RU" sz="4400" b="1" dirty="0" smtClean="0">
                <a:solidFill>
                  <a:srgbClr val="FFFF00"/>
                </a:solidFill>
              </a:rPr>
              <a:t>пасибо  за  внимание !!!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www.krs-gimnazy13.ru/upload/medialibrary/fe6/fe605b707a1f568613795a2bcdef9b3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 bwMode="auto">
          <a:xfrm>
            <a:off x="1691680" y="908720"/>
            <a:ext cx="7104795" cy="302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5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629861"/>
              </p:ext>
            </p:extLst>
          </p:nvPr>
        </p:nvGraphicFramePr>
        <p:xfrm>
          <a:off x="-252536" y="-243408"/>
          <a:ext cx="10143025" cy="751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323850" y="4076700"/>
            <a:ext cx="2089150" cy="6746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5-6 класс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3350" y="2852738"/>
            <a:ext cx="2087563" cy="6731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7-8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4075" y="1628775"/>
            <a:ext cx="2089150" cy="6731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9-11 класс</a:t>
            </a:r>
          </a:p>
        </p:txBody>
      </p:sp>
    </p:spTree>
    <p:extLst>
      <p:ext uri="{BB962C8B-B14F-4D97-AF65-F5344CB8AC3E}">
        <p14:creationId xmlns:p14="http://schemas.microsoft.com/office/powerpoint/2010/main" val="257412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body" idx="1"/>
          </p:nvPr>
        </p:nvSpPr>
        <p:spPr>
          <a:xfrm>
            <a:off x="179512" y="2564904"/>
            <a:ext cx="8640960" cy="41764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50</a:t>
            </a:r>
            <a:r>
              <a:rPr lang="ru-RU" sz="3200" b="1" dirty="0">
                <a:solidFill>
                  <a:srgbClr val="FFFF00"/>
                </a:solidFill>
              </a:rPr>
              <a:t>%</a:t>
            </a:r>
            <a:r>
              <a:rPr lang="ru-RU" sz="3200" b="1" dirty="0"/>
              <a:t> </a:t>
            </a:r>
            <a:r>
              <a:rPr lang="ru-RU" sz="2000" b="1" dirty="0"/>
              <a:t>учащихся выбор профессионального будущего не связывают со своими реальными возможностями и потребностями рынка труда;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46</a:t>
            </a:r>
            <a:r>
              <a:rPr lang="ru-RU" sz="3200" b="1" dirty="0">
                <a:solidFill>
                  <a:srgbClr val="FFFF00"/>
                </a:solidFill>
              </a:rPr>
              <a:t>% </a:t>
            </a:r>
            <a:r>
              <a:rPr lang="ru-RU" sz="2000" b="1" dirty="0"/>
              <a:t>респондентов ориентированы в выборе профессии на поддержку со стороны взрослых (родители, родственники, знакомые);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67</a:t>
            </a:r>
            <a:r>
              <a:rPr lang="ru-RU" sz="3200" b="1" dirty="0">
                <a:solidFill>
                  <a:srgbClr val="FFFF00"/>
                </a:solidFill>
              </a:rPr>
              <a:t>% </a:t>
            </a:r>
            <a:r>
              <a:rPr lang="ru-RU" sz="2000" b="1" dirty="0"/>
              <a:t>не имеют представления о научных основах выбора профессии, в </a:t>
            </a:r>
            <a:r>
              <a:rPr lang="ru-RU" sz="2000" b="1" dirty="0" err="1"/>
              <a:t>т.ч</a:t>
            </a:r>
            <a:r>
              <a:rPr lang="ru-RU" sz="2000" b="1" dirty="0"/>
              <a:t>. не владеют информацией о требованиях профессии к </a:t>
            </a:r>
            <a:r>
              <a:rPr lang="ru-RU" sz="2000" b="1" dirty="0" err="1"/>
              <a:t>еѐ</a:t>
            </a:r>
            <a:r>
              <a:rPr lang="ru-RU" sz="2000" b="1" dirty="0"/>
              <a:t> «соискателю», не владеют умениями анализа своих возможностей в </a:t>
            </a:r>
            <a:r>
              <a:rPr lang="ru-RU" sz="2000" b="1" dirty="0" err="1"/>
              <a:t>профвыборе</a:t>
            </a:r>
            <a:r>
              <a:rPr lang="ru-RU" sz="2000" b="1" dirty="0"/>
              <a:t>;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44</a:t>
            </a:r>
            <a:r>
              <a:rPr lang="ru-RU" sz="3200" b="1" dirty="0">
                <a:solidFill>
                  <a:srgbClr val="FFFF00"/>
                </a:solidFill>
              </a:rPr>
              <a:t>% </a:t>
            </a:r>
            <a:r>
              <a:rPr lang="ru-RU" sz="2000" b="1" dirty="0"/>
              <a:t>не обеспечены сведениями о возможностях обучения в интересующей сфере труда</a:t>
            </a:r>
          </a:p>
          <a:p>
            <a:pPr algn="ctr"/>
            <a:endParaRPr lang="ru-RU" sz="2000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600200"/>
            <a:ext cx="7659960" cy="9906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Центр социально-профессионального самоопределения Института содержания и методов обучения РАО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640960" cy="896144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DD3D4"/>
                </a:solidFill>
              </a:rPr>
              <a:t>Факторы, влияющие на профессиональное самоопределение</a:t>
            </a:r>
            <a:endParaRPr lang="ru-RU" sz="3000" b="1" dirty="0">
              <a:solidFill>
                <a:srgbClr val="FDD3D4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328100"/>
              </p:ext>
            </p:extLst>
          </p:nvPr>
        </p:nvGraphicFramePr>
        <p:xfrm>
          <a:off x="251520" y="1132276"/>
          <a:ext cx="8712968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593"/>
                <a:gridCol w="2178242"/>
                <a:gridCol w="2196747"/>
                <a:gridCol w="1998386"/>
              </a:tblGrid>
              <a:tr h="98238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Личностные особенности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Представления человека о самом себе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Представления о мире профессий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Роль социального окружения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9307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идеалы и ценности</a:t>
                      </a:r>
                      <a:endParaRPr lang="ru-RU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b="0" i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kumimoji="0" lang="ru-RU" sz="1800" b="1" i="0" kern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kumimoji="0" lang="ru-RU" sz="18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 я? какой я?</a:t>
                      </a:r>
                      <a:r>
                        <a:rPr kumimoji="0" lang="ru-RU" sz="1800" b="1" kern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</a:t>
                      </a:r>
                      <a:r>
                        <a:rPr kumimoji="0" lang="ru-RU" sz="18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его я хочу?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социально-психологические </a:t>
                      </a:r>
                      <a:endParaRPr lang="ru-RU" b="1" i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положительная социальная идентификация</a:t>
                      </a:r>
                      <a:endParaRPr lang="ru-RU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251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способности </a:t>
                      </a:r>
                      <a:endParaRPr lang="ru-RU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смогу ли я? </a:t>
                      </a:r>
                      <a:endParaRPr lang="ru-RU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социально-экономические </a:t>
                      </a:r>
                      <a:endParaRPr lang="ru-RU" b="1" i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251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свойства личности</a:t>
                      </a:r>
                      <a:endParaRPr lang="ru-RU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подходит ли мне эта профессия?</a:t>
                      </a:r>
                      <a:endParaRPr lang="ru-RU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производственно-технические </a:t>
                      </a:r>
                      <a:endParaRPr lang="ru-RU" b="1" i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251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организованность и самоконтроль</a:t>
                      </a:r>
                      <a:endParaRPr lang="ru-RU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производственно-педагогические </a:t>
                      </a:r>
                      <a:endParaRPr lang="ru-RU" b="1" i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9307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упорство и настойчивость</a:t>
                      </a:r>
                      <a:r>
                        <a:rPr lang="ru-RU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в достижении цели</a:t>
                      </a:r>
                      <a:endParaRPr lang="ru-RU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9307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самооценка, локус контроля, </a:t>
                      </a:r>
                    </a:p>
                    <a:p>
                      <a:pPr algn="ctr"/>
                      <a:r>
                        <a:rPr lang="ru-RU" b="1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перфекционизм</a:t>
                      </a:r>
                      <a:endParaRPr lang="ru-RU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1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выбора профессии: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568952" cy="4925144"/>
          </a:xfrm>
        </p:spPr>
        <p:txBody>
          <a:bodyPr>
            <a:normAutofit/>
          </a:bodyPr>
          <a:lstStyle/>
          <a:p>
            <a:r>
              <a:rPr lang="ru-RU" sz="3200" u="sng" dirty="0" smtClean="0"/>
              <a:t>Во-первых</a:t>
            </a:r>
            <a:r>
              <a:rPr lang="ru-RU" sz="3200" dirty="0" smtClean="0"/>
              <a:t>, будущая </a:t>
            </a:r>
            <a:r>
              <a:rPr lang="ru-RU" sz="3200" b="1" dirty="0" smtClean="0">
                <a:solidFill>
                  <a:srgbClr val="FFC000"/>
                </a:solidFill>
              </a:rPr>
              <a:t>работа должна быть в радость</a:t>
            </a:r>
            <a:r>
              <a:rPr lang="ru-RU" sz="3200" dirty="0" smtClean="0"/>
              <a:t>, а не в тягость </a:t>
            </a:r>
            <a:r>
              <a:rPr lang="ru-RU" sz="3200" b="1" dirty="0" smtClean="0"/>
              <a:t>(ХОЧУ) </a:t>
            </a:r>
          </a:p>
          <a:p>
            <a:r>
              <a:rPr lang="ru-RU" sz="3200" u="sng" dirty="0" smtClean="0"/>
              <a:t>Во-вторых</a:t>
            </a:r>
            <a:r>
              <a:rPr lang="ru-RU" sz="3200" dirty="0" smtClean="0"/>
              <a:t>, вы должны </a:t>
            </a:r>
            <a:r>
              <a:rPr lang="ru-RU" sz="3200" b="1" dirty="0" smtClean="0">
                <a:solidFill>
                  <a:srgbClr val="FFC000"/>
                </a:solidFill>
              </a:rPr>
              <a:t>обладать набором профессионально важных для этой работы качеств: </a:t>
            </a:r>
            <a:r>
              <a:rPr lang="ru-RU" sz="3200" dirty="0" smtClean="0"/>
              <a:t>интеллектуальных, физических, психологических </a:t>
            </a:r>
            <a:r>
              <a:rPr lang="ru-RU" sz="3200" b="1" dirty="0" smtClean="0"/>
              <a:t>(МОГУ)</a:t>
            </a:r>
          </a:p>
          <a:p>
            <a:r>
              <a:rPr lang="ru-RU" sz="3200" u="sng" dirty="0" smtClean="0"/>
              <a:t>В-третьих</a:t>
            </a:r>
            <a:r>
              <a:rPr lang="ru-RU" sz="3200" dirty="0" smtClean="0"/>
              <a:t>, эта </a:t>
            </a:r>
            <a:r>
              <a:rPr lang="ru-RU" sz="3200" b="1" dirty="0" smtClean="0">
                <a:solidFill>
                  <a:srgbClr val="FFC000"/>
                </a:solidFill>
              </a:rPr>
              <a:t>профессия должна пользоваться спросом на рынке труда </a:t>
            </a:r>
            <a:r>
              <a:rPr lang="ru-RU" sz="3200" b="1" dirty="0" smtClean="0"/>
              <a:t>(НАДО)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4896544" cy="4572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Если требования рынка труда, возможности и желания самого человека даже не пересекаются, </a:t>
            </a:r>
            <a:r>
              <a:rPr lang="ru-RU" sz="2400" dirty="0" smtClean="0"/>
              <a:t>это означает, что ОН ХОЧЕТ ДЕЛАТЬ ТО, ЧЕГО ДЕЛАТЬ НЕ МОЖЕТ В СИТУАЦИИ, КОГДА ЭТО НИКОМУ НЕ НАДО. </a:t>
            </a:r>
          </a:p>
          <a:p>
            <a:r>
              <a:rPr lang="ru-RU" sz="2400" dirty="0" smtClean="0"/>
              <a:t>Кстати, таких чудаков немало — больше половины всех выпускников. Только они об этом пока не знают. </a:t>
            </a:r>
            <a:endParaRPr lang="ru-RU" sz="2400" dirty="0"/>
          </a:p>
        </p:txBody>
      </p:sp>
      <p:pic>
        <p:nvPicPr>
          <p:cNvPr id="1026" name="Picture 2" descr="C:\Users\Oxana\Desktop\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2420888"/>
            <a:ext cx="324036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79512" y="1589566"/>
            <a:ext cx="5328592" cy="526843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Требования рынка, возможности и желания человека могут пересекаться. </a:t>
            </a:r>
          </a:p>
          <a:p>
            <a:r>
              <a:rPr lang="ru-RU" dirty="0" smtClean="0"/>
              <a:t>Этот случай не так безнадежен, как первый, потому что найти компромисс между тремя условиями профессиональной успешности реально. </a:t>
            </a:r>
          </a:p>
          <a:p>
            <a:r>
              <a:rPr lang="ru-RU" sz="3000" dirty="0" smtClean="0"/>
              <a:t>ПО МЕРЕ ОСВОЕНИЯ ПРОФЕССИИ МОЖЕТ РАСТИ ИНТЕРЕС К НЕЙ. </a:t>
            </a:r>
            <a:r>
              <a:rPr lang="ru-RU" dirty="0" smtClean="0"/>
              <a:t>Чем выше профессионализм, тем больше шансов на рынке труда.</a:t>
            </a:r>
            <a:endParaRPr lang="ru-RU" dirty="0"/>
          </a:p>
        </p:txBody>
      </p:sp>
      <p:pic>
        <p:nvPicPr>
          <p:cNvPr id="2050" name="Picture 2" descr="C:\Users\Oxana\Desktop\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26409" y="2420888"/>
            <a:ext cx="336200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4896544" cy="4752528"/>
          </a:xfrm>
        </p:spPr>
        <p:txBody>
          <a:bodyPr>
            <a:normAutofit/>
          </a:bodyPr>
          <a:lstStyle/>
          <a:p>
            <a:r>
              <a:rPr lang="ru-RU" dirty="0" smtClean="0"/>
              <a:t>Счастливое </a:t>
            </a:r>
            <a:r>
              <a:rPr lang="ru-RU" b="1" dirty="0" smtClean="0">
                <a:solidFill>
                  <a:srgbClr val="FFC000"/>
                </a:solidFill>
              </a:rPr>
              <a:t>совпадение требований рынка, возможностей и желаний человека</a:t>
            </a:r>
            <a:r>
              <a:rPr lang="ru-RU" dirty="0" smtClean="0"/>
              <a:t> — самый редкий вариант, дающий ВОЗМОЖНОСТЬ ПОЛУЧАТЬ ДОСТОЙНОЕ ВОЗНАГРАЖДЕНИЕ ЗА РАБОТУ, ПРИНОСЯЩУЮ УДОВОЛЬСТВИЕ. </a:t>
            </a:r>
            <a:endParaRPr lang="ru-RU" dirty="0"/>
          </a:p>
        </p:txBody>
      </p:sp>
      <p:pic>
        <p:nvPicPr>
          <p:cNvPr id="3074" name="Picture 2" descr="C:\Users\Oxana\Desktop\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2492896"/>
            <a:ext cx="2881875" cy="2688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521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Факторы, затрудняющие </a:t>
            </a:r>
            <a:r>
              <a:rPr lang="ru-RU" sz="3600" b="1" dirty="0">
                <a:solidFill>
                  <a:srgbClr val="FFFF00"/>
                </a:solidFill>
              </a:rPr>
              <a:t>выбор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96812065"/>
              </p:ext>
            </p:extLst>
          </p:nvPr>
        </p:nvGraphicFramePr>
        <p:xfrm>
          <a:off x="251520" y="1700808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зор на стекл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Узор на стекле</Template>
  <TotalTime>3210</TotalTime>
  <Words>640</Words>
  <Application>Microsoft Office PowerPoint</Application>
  <PresentationFormat>Экран (4:3)</PresentationFormat>
  <Paragraphs>84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Узор на стекле</vt:lpstr>
      <vt:lpstr>Особенности профессионального самоопределения одаренных подростков</vt:lpstr>
      <vt:lpstr>Презентация PowerPoint</vt:lpstr>
      <vt:lpstr>Центр социально-профессионального самоопределения Института содержания и методов обучения РАО</vt:lpstr>
      <vt:lpstr>Факторы, влияющие на профессиональное самоопределение</vt:lpstr>
      <vt:lpstr>Правила выбора профессии:</vt:lpstr>
      <vt:lpstr>Презентация PowerPoint</vt:lpstr>
      <vt:lpstr>Презентация PowerPoint</vt:lpstr>
      <vt:lpstr>Презентация PowerPoint</vt:lpstr>
      <vt:lpstr>Факторы, затрудняющие выбор</vt:lpstr>
      <vt:lpstr>Взрослые помогают ответить на следующие вопросы</vt:lpstr>
      <vt:lpstr>Взрослые помогают понять  и спланировать</vt:lpstr>
      <vt:lpstr>Рекомендуемая литература и ресурсы: </vt:lpstr>
      <vt:lpstr>Источники 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и выбор профессии</dc:title>
  <dc:creator>Detkovskaya O.V.</dc:creator>
  <cp:lastModifiedBy>CRO</cp:lastModifiedBy>
  <cp:revision>447</cp:revision>
  <cp:lastPrinted>2017-10-20T07:28:02Z</cp:lastPrinted>
  <dcterms:created xsi:type="dcterms:W3CDTF">2010-09-02T10:15:44Z</dcterms:created>
  <dcterms:modified xsi:type="dcterms:W3CDTF">2017-12-15T12:33:50Z</dcterms:modified>
</cp:coreProperties>
</file>