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7" r:id="rId11"/>
    <p:sldId id="269" r:id="rId12"/>
    <p:sldId id="26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00" autoAdjust="0"/>
  </p:normalViewPr>
  <p:slideViewPr>
    <p:cSldViewPr>
      <p:cViewPr varScale="1">
        <p:scale>
          <a:sx n="99" d="100"/>
          <a:sy n="99" d="100"/>
        </p:scale>
        <p:origin x="3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20296-197A-4065-B2B6-04787F9B09BF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4DA6D-57B7-4C5F-902A-A6F0DFDB40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991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2708920"/>
            <a:ext cx="6120680" cy="172127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Нормативно-правовое сопровождение организации проведения муниципального этапа всероссийской олимпиады школьников в 2017 году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AutoShape 4" descr="Картинки по запросу всероссийская олимпиада школьник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Картинки по запросу всероссийская олимпиада школьников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Картинки по запросу всероссийская олимпиада школьников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05426"/>
            <a:ext cx="2607841" cy="269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615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2" t="21758" r="25032" b="12468"/>
          <a:stretch/>
        </p:blipFill>
        <p:spPr bwMode="auto">
          <a:xfrm>
            <a:off x="278265" y="906979"/>
            <a:ext cx="7622708" cy="56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0641" y="603152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www.apkpro.ru/320.html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265" y="260648"/>
            <a:ext cx="8784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Серия </a:t>
            </a:r>
            <a:r>
              <a:rPr lang="ru-RU" b="1" dirty="0" err="1" smtClean="0">
                <a:solidFill>
                  <a:srgbClr val="FF0000"/>
                </a:solidFill>
              </a:rPr>
              <a:t>вебинаров</a:t>
            </a:r>
            <a:r>
              <a:rPr lang="ru-RU" b="1" dirty="0" smtClean="0">
                <a:solidFill>
                  <a:srgbClr val="FF0000"/>
                </a:solidFill>
              </a:rPr>
              <a:t> по организации и проведению школьного и муниципального этапов Всероссийской олимпиады школьников в 2017/2018 году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60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Эффективность участия муниципальных команд в региональном этапе всероссийской олимпиады и региональных олимпиад в 2016-2017 году</a:t>
            </a:r>
            <a:endParaRPr lang="ru-RU" sz="2400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086045"/>
              </p:ext>
            </p:extLst>
          </p:nvPr>
        </p:nvGraphicFramePr>
        <p:xfrm>
          <a:off x="457200" y="1600200"/>
          <a:ext cx="8219256" cy="3129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26568"/>
                <a:gridCol w="1224136"/>
                <a:gridCol w="1512168"/>
                <a:gridCol w="1728192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Муниципальное образование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Число участников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Число победителей</a:t>
                      </a:r>
                      <a:r>
                        <a:rPr lang="ru-RU" sz="1600" baseline="0" dirty="0" smtClean="0"/>
                        <a:t> и призеров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Эффективность участия, 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Доля</a:t>
                      </a:r>
                      <a:r>
                        <a:rPr lang="ru-RU" sz="1600" baseline="0" dirty="0" smtClean="0"/>
                        <a:t> выпускников, награжденных медалями, %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Успенский р-н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26,0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Брюховецкий</a:t>
                      </a:r>
                      <a:r>
                        <a:rPr lang="ru-RU" sz="1600" dirty="0" smtClean="0"/>
                        <a:t> р-н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33,0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Прим.-</a:t>
                      </a:r>
                      <a:r>
                        <a:rPr lang="ru-RU" sz="1600" dirty="0" err="1" smtClean="0"/>
                        <a:t>Ахтарский</a:t>
                      </a:r>
                      <a:r>
                        <a:rPr lang="ru-RU" sz="1600" dirty="0" smtClean="0"/>
                        <a:t> р-н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15,9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Гулькевический</a:t>
                      </a:r>
                      <a:r>
                        <a:rPr lang="ru-RU" sz="1600" dirty="0" smtClean="0"/>
                        <a:t> р-н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22,3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Средне краевой показатель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16,4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17,5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16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Заместитель начальника отдела общего образования министерства образования, науки  и молодежной политики Краснодарского края</a:t>
            </a:r>
            <a:endParaRPr lang="ru-RU" sz="2000" dirty="0">
              <a:ea typeface="Calibri"/>
              <a:cs typeface="Times New Roman"/>
            </a:endParaRPr>
          </a:p>
          <a:p>
            <a:pPr marL="0" indent="0" algn="ctr">
              <a:spcAft>
                <a:spcPts val="100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Наталья Анатольевна Шипулина</a:t>
            </a:r>
            <a:endParaRPr lang="ru-RU" sz="2000" b="1" dirty="0">
              <a:ea typeface="Calibri"/>
              <a:cs typeface="Times New Roman"/>
            </a:endParaRPr>
          </a:p>
          <a:p>
            <a:pPr marL="0" indent="0" algn="ctr"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8 861 234 62 89</a:t>
            </a:r>
            <a:endParaRPr lang="ru-RU" sz="2000" dirty="0">
              <a:ea typeface="Calibri"/>
              <a:cs typeface="Times New Roman"/>
            </a:endParaRPr>
          </a:p>
          <a:p>
            <a:pPr marL="0" indent="0" algn="ctr">
              <a:spcAft>
                <a:spcPts val="1000"/>
              </a:spcAft>
              <a:buNone/>
            </a:pP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8 918 449 04 93</a:t>
            </a:r>
            <a:endParaRPr lang="ru-RU" sz="20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n.a.shipulina@minobr.krasnodar.ru</a:t>
            </a:r>
            <a:r>
              <a:rPr lang="en-US" dirty="0">
                <a:latin typeface="Times New Roman"/>
                <a:ea typeface="Calibri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76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Приказ Министерства образования и науки РФ от 18 ноября 2013 года № 1252 «Об утверждении Порядка проведения всероссийской олимпиады школьников»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5. Организаторами олимпиады являются: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школьного и муниципального этапов - орган местного самоуправления осуществляющий управление в сфере 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образования…</a:t>
            </a:r>
          </a:p>
          <a:p>
            <a:pPr marL="0" indent="0" algn="just">
              <a:buNone/>
            </a:pPr>
            <a:endParaRPr lang="ru-RU" sz="2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ru-RU" sz="2000" b="1" i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Приказ МОУО о назначении ответственного от МОУО за организацию и проведение всероссийской олимпиады школьников (должностной регламент специалиста МОУО)</a:t>
            </a:r>
          </a:p>
          <a:p>
            <a:pPr marL="0" indent="0" algn="just">
              <a:buNone/>
            </a:pPr>
            <a:endParaRPr lang="ru-RU" sz="1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14</a:t>
            </a:r>
            <a:r>
              <a:rPr lang="ru-RU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Родитель (законный представитель) обучающегося, заявившего о своём участии в олимпиаде, в срок не менее чем за 10 рабочих дней до начала </a:t>
            </a:r>
            <a:r>
              <a:rPr lang="ru-RU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школьного этапа олимпиады в письменной форме подтверждает ознакомление с настоящим Порядком и представляет организатору школьного этапа олимпиады согласие на сбор, хранение, использование, распространение (передачу) и публикацию персональных данных своего несовершеннолетнего ребёнка, а также его олимпиадной работы, в том числе в сети "Интернет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".</a:t>
            </a:r>
          </a:p>
          <a:p>
            <a:pPr marL="0" indent="0" algn="just">
              <a:buNone/>
            </a:pPr>
            <a:endParaRPr lang="ru-RU" sz="2000" b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0" lvl="0" indent="0" algn="just">
              <a:buNone/>
            </a:pPr>
            <a:r>
              <a:rPr lang="ru-RU" sz="2000" b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Задача: </a:t>
            </a:r>
            <a:r>
              <a:rPr lang="ru-RU" sz="1800" b="1" dirty="0" smtClean="0">
                <a:solidFill>
                  <a:srgbClr val="000099"/>
                </a:solidFill>
                <a:ea typeface="+mj-ea"/>
                <a:cs typeface="+mj-cs"/>
              </a:rPr>
              <a:t>МОУО необходимо проверить </a:t>
            </a:r>
            <a:r>
              <a:rPr lang="ru-RU" sz="1800" b="1" dirty="0" smtClean="0">
                <a:solidFill>
                  <a:srgbClr val="C00000"/>
                </a:solidFill>
                <a:ea typeface="+mj-ea"/>
                <a:cs typeface="+mj-cs"/>
              </a:rPr>
              <a:t>наличие в ОО согласий </a:t>
            </a:r>
            <a:r>
              <a:rPr lang="ru-RU" sz="1800" b="1" dirty="0" smtClean="0">
                <a:solidFill>
                  <a:srgbClr val="000099"/>
                </a:solidFill>
                <a:ea typeface="+mj-ea"/>
                <a:cs typeface="+mj-cs"/>
              </a:rPr>
              <a:t>родителей (законных представителей)</a:t>
            </a:r>
            <a:r>
              <a:rPr lang="ru-RU" sz="1800" b="1" dirty="0">
                <a:solidFill>
                  <a:srgbClr val="000099"/>
                </a:solidFill>
              </a:rPr>
              <a:t> на сбор, хранение, использование, распространение (передачу</a:t>
            </a:r>
            <a:r>
              <a:rPr lang="ru-RU" sz="1800" b="1" dirty="0" smtClean="0">
                <a:solidFill>
                  <a:srgbClr val="000099"/>
                </a:solidFill>
              </a:rPr>
              <a:t>) </a:t>
            </a:r>
            <a:r>
              <a:rPr lang="ru-RU" sz="1800" b="1" dirty="0">
                <a:solidFill>
                  <a:srgbClr val="000099"/>
                </a:solidFill>
              </a:rPr>
              <a:t>персональных данных своего несовершеннолетнего ребёнка, а также его олимпиадной работы, в том числе в сети "</a:t>
            </a:r>
            <a:r>
              <a:rPr lang="ru-RU" sz="1800" b="1" dirty="0" smtClean="0">
                <a:solidFill>
                  <a:srgbClr val="000099"/>
                </a:solidFill>
              </a:rPr>
              <a:t>Интернет« (</a:t>
            </a:r>
            <a:r>
              <a:rPr lang="ru-RU" sz="1800" b="1" i="1" u="sng" dirty="0" smtClean="0">
                <a:solidFill>
                  <a:srgbClr val="000099"/>
                </a:solidFill>
              </a:rPr>
              <a:t>наличие в МОУО – копий согласий участников муниципального этапа</a:t>
            </a:r>
            <a:r>
              <a:rPr lang="ru-RU" sz="1800" b="1" i="1" dirty="0" smtClean="0">
                <a:solidFill>
                  <a:srgbClr val="000099"/>
                </a:solidFill>
              </a:rPr>
              <a:t>).</a:t>
            </a:r>
            <a:endParaRPr lang="ru-RU" sz="1800" b="1" i="1" dirty="0">
              <a:solidFill>
                <a:srgbClr val="000099"/>
              </a:solidFill>
            </a:endParaRPr>
          </a:p>
          <a:p>
            <a:pPr marL="0" indent="0" algn="just">
              <a:buNone/>
            </a:pPr>
            <a:endParaRPr lang="ru-RU" sz="2000" b="1" dirty="0">
              <a:solidFill>
                <a:srgbClr val="000099"/>
              </a:solidFill>
              <a:ea typeface="+mj-ea"/>
              <a:cs typeface="+mj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76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</a:rPr>
              <a:t>Приказ Министерства образования и науки РФ от 18 ноября 2013 года № 1252 «Об утверждении Порядка проведения всероссийской олимпиады школьников»</a:t>
            </a:r>
            <a:endParaRPr lang="ru-RU" sz="2400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267952"/>
              </p:ext>
            </p:extLst>
          </p:nvPr>
        </p:nvGraphicFramePr>
        <p:xfrm>
          <a:off x="539552" y="1628800"/>
          <a:ext cx="8280920" cy="51206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08512"/>
                <a:gridCol w="36724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j-ea"/>
                          <a:cs typeface="+mj-cs"/>
                        </a:rPr>
                        <a:t>Порядок проведения всероссийской олимпиады школьников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99"/>
                          </a:solidFill>
                        </a:rPr>
                        <a:t>Локальный акт  МОУО</a:t>
                      </a:r>
                      <a:endParaRPr lang="ru-RU" sz="16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j-lt"/>
                          <a:ea typeface="+mj-ea"/>
                          <a:cs typeface="+mj-cs"/>
                        </a:rPr>
                        <a:t>45. …Конкретные места проведения муниципального этапа олимпиады по каждому общеобразовательному предмету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j-lt"/>
                          <a:ea typeface="+mj-ea"/>
                          <a:cs typeface="+mj-cs"/>
                        </a:rPr>
                        <a:t>устанавливает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j-lt"/>
                          <a:ea typeface="+mj-ea"/>
                          <a:cs typeface="+mj-cs"/>
                        </a:rPr>
                        <a:t> орган местного самоуправления, осуществляющий управление в сфере образования.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smtClean="0">
                          <a:solidFill>
                            <a:srgbClr val="000099"/>
                          </a:solidFill>
                          <a:latin typeface="+mj-lt"/>
                          <a:ea typeface="+mj-ea"/>
                          <a:cs typeface="+mj-cs"/>
                        </a:rPr>
                        <a:t>Приказ</a:t>
                      </a:r>
                      <a:r>
                        <a:rPr lang="ru-RU" sz="1600" b="1" dirty="0" smtClean="0">
                          <a:solidFill>
                            <a:srgbClr val="000099"/>
                          </a:solidFill>
                          <a:latin typeface="+mj-lt"/>
                          <a:ea typeface="+mj-ea"/>
                          <a:cs typeface="+mj-cs"/>
                        </a:rPr>
                        <a:t> МОУО об утверждении мест</a:t>
                      </a:r>
                      <a:r>
                        <a:rPr lang="ru-RU" sz="1600" b="1" dirty="0" smtClean="0">
                          <a:solidFill>
                            <a:srgbClr val="000099"/>
                          </a:solidFill>
                        </a:rPr>
                        <a:t> проведения муниципального этапа всероссийской олимпиады школьников по каждому общеобразовательному предмету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0099"/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+mj-lt"/>
                          <a:ea typeface="+mj-ea"/>
                          <a:cs typeface="+mj-cs"/>
                        </a:rPr>
                        <a:t>При необходимости в приказ МОУО вносятся изменения 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j-ea"/>
                          <a:cs typeface="+mj-cs"/>
                        </a:rPr>
                        <a:t>48. Организатор муниципального этапа олимпиады:</a:t>
                      </a:r>
                    </a:p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j-ea"/>
                          <a:cs typeface="+mj-cs"/>
                        </a:rPr>
                        <a:t>формирует оргкомитет муниципального этапа олимпиады и утверждает его состав;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kern="1200" dirty="0" smtClean="0">
                          <a:solidFill>
                            <a:srgbClr val="000099"/>
                          </a:solidFill>
                          <a:latin typeface="+mj-lt"/>
                          <a:ea typeface="+mj-ea"/>
                          <a:cs typeface="+mj-cs"/>
                        </a:rPr>
                        <a:t>Приказ МОУО о </a:t>
                      </a:r>
                      <a:r>
                        <a:rPr lang="ru-RU" sz="1600" b="1" u="none" kern="1200" noProof="0" dirty="0" smtClean="0">
                          <a:solidFill>
                            <a:srgbClr val="000099"/>
                          </a:solidFill>
                          <a:latin typeface="+mj-lt"/>
                          <a:ea typeface="+mj-ea"/>
                          <a:cs typeface="+mj-cs"/>
                        </a:rPr>
                        <a:t>формировании и утверждении оргкомитета муниципального этапа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всероссийской олимпиады школьников </a:t>
                      </a:r>
                      <a:endParaRPr lang="ru-RU" sz="1600" b="1" u="none" kern="1200" dirty="0">
                        <a:solidFill>
                          <a:srgbClr val="000099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j-ea"/>
                          <a:cs typeface="+mj-cs"/>
                        </a:rPr>
                        <a:t>формирует жюри муниципального этапа олимпиады по каждому общеобразовательному предмету и утверждает их составы;</a:t>
                      </a:r>
                      <a:endParaRPr lang="ru-RU" sz="1800" b="1" kern="1200" dirty="0">
                        <a:solidFill>
                          <a:srgbClr val="C00000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kern="1200" dirty="0" smtClean="0">
                          <a:solidFill>
                            <a:srgbClr val="000099"/>
                          </a:solidFill>
                          <a:latin typeface="+mj-lt"/>
                          <a:ea typeface="+mj-ea"/>
                          <a:cs typeface="+mj-cs"/>
                        </a:rPr>
                        <a:t>Приказ МОУО </a:t>
                      </a:r>
                      <a:r>
                        <a:rPr lang="ru-RU" sz="1600" b="1" u="none" kern="1200" noProof="0" dirty="0" smtClean="0">
                          <a:solidFill>
                            <a:srgbClr val="000099"/>
                          </a:solidFill>
                          <a:latin typeface="+mj-lt"/>
                          <a:ea typeface="+mj-ea"/>
                          <a:cs typeface="+mj-cs"/>
                        </a:rPr>
                        <a:t>о формировании и утверждении состава  жюри муниципального </a:t>
                      </a:r>
                      <a:r>
                        <a:rPr lang="ru-RU" sz="1600" b="1" u="none" kern="1200" noProof="0" smtClean="0">
                          <a:solidFill>
                            <a:srgbClr val="000099"/>
                          </a:solidFill>
                          <a:latin typeface="+mj-lt"/>
                          <a:ea typeface="+mj-ea"/>
                          <a:cs typeface="+mj-cs"/>
                        </a:rPr>
                        <a:t>этапа </a:t>
                      </a:r>
                      <a:r>
                        <a:rPr kumimoji="0" lang="ru-RU" sz="1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всероссийской олимпиады школьников </a:t>
                      </a:r>
                      <a:r>
                        <a:rPr lang="ru-RU" sz="1600" b="1" u="none" kern="1200" noProof="0" smtClean="0">
                          <a:solidFill>
                            <a:srgbClr val="000099"/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lang="ru-RU" sz="1600" b="1" u="none" kern="1200" noProof="0" dirty="0" smtClean="0">
                          <a:solidFill>
                            <a:srgbClr val="000099"/>
                          </a:solidFill>
                          <a:latin typeface="+mj-lt"/>
                          <a:ea typeface="+mj-ea"/>
                          <a:cs typeface="+mj-cs"/>
                        </a:rPr>
                        <a:t>по каждому общеобразовательному предмету </a:t>
                      </a:r>
                      <a:endParaRPr lang="ru-RU" sz="1600" b="1" u="none" kern="1200" dirty="0">
                        <a:solidFill>
                          <a:srgbClr val="000099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37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0099"/>
                </a:solidFill>
              </a:rPr>
              <a:t>Приказ Министерства образования и науки РФ от 18 ноября 2013 года № 1252 «Об утверждении Порядка проведения всероссийской олимпиады школьников»</a:t>
            </a:r>
            <a:endParaRPr lang="ru-RU" sz="1800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002930"/>
              </p:ext>
            </p:extLst>
          </p:nvPr>
        </p:nvGraphicFramePr>
        <p:xfrm>
          <a:off x="251520" y="980728"/>
          <a:ext cx="8640960" cy="5638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808882"/>
                <a:gridCol w="3832078"/>
              </a:tblGrid>
              <a:tr h="56384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j-ea"/>
                          <a:cs typeface="+mj-cs"/>
                        </a:rPr>
                        <a:t>Порядок проведения всероссийской олимпиады школьников</a:t>
                      </a:r>
                      <a:endParaRPr lang="ru-RU" sz="16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99"/>
                          </a:solidFill>
                          <a:latin typeface="+mn-lt"/>
                        </a:rPr>
                        <a:t>Локальный акт  МОУО</a:t>
                      </a:r>
                      <a:endParaRPr lang="ru-RU" sz="1600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j-ea"/>
                          <a:cs typeface="+mj-cs"/>
                        </a:rPr>
                        <a:t>     устанавливает количество баллов по каждому общеобразовательному предмету и классу, необходимое для участия на муниципальном этапе олимпиады;</a:t>
                      </a:r>
                      <a:endParaRPr lang="ru-RU" sz="1600" b="0" kern="1200" dirty="0">
                        <a:solidFill>
                          <a:srgbClr val="C00000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Приказ</a:t>
                      </a:r>
                      <a:r>
                        <a:rPr lang="ru-RU" sz="1600" b="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 МОУО </a:t>
                      </a:r>
                      <a:r>
                        <a:rPr lang="ru-RU" sz="1600" b="0" u="none" kern="120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об установлении количества баллов по каждому общеобразовательному предмету и классу, необходимое для участия на муниципальном этапе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всероссийской олимпиады школьников ;</a:t>
                      </a:r>
                      <a:endParaRPr lang="ru-RU" sz="1600" b="0" u="none" kern="1200" dirty="0">
                        <a:solidFill>
                          <a:srgbClr val="000099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>
                    <a:noFill/>
                  </a:tcPr>
                </a:tc>
              </a:tr>
              <a:tr h="3412728">
                <a:tc>
                  <a:txBody>
                    <a:bodyPr/>
                    <a:lstStyle/>
                    <a:p>
                      <a:pPr algn="l"/>
                      <a:r>
                        <a:rPr lang="ru-RU" sz="16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j-ea"/>
                          <a:cs typeface="+mj-cs"/>
                        </a:rPr>
                        <a:t>утверждает разработанные региональными предметно-методическими комиссиями требования к организации и проведению муниципального этапа олимпиады по каждому общеобразовательному предмету, которые определяют принципы составления олимпиадных заданий и формирования комплектов олимпиадных заданий, описание необходимого материально-технического обеспечения для выполнения олимпиадных заданий, критерии и методики оценивания выполненных олимпиадных заданий, процедуру регистрации участников олимпиады, показ олимпиадных работ, а также рассмотрения апелляций участников олимпиады;</a:t>
                      </a:r>
                      <a:endParaRPr lang="ru-RU" sz="1600" b="0" kern="1200" dirty="0">
                        <a:solidFill>
                          <a:srgbClr val="C00000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u="none" kern="120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Приказ МОУО об </a:t>
                      </a:r>
                      <a:r>
                        <a:rPr lang="ru-RU" sz="1600" b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утверждении требований к организации и проведению муниципального этапа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всероссийской олимпиады школьников </a:t>
                      </a:r>
                      <a:r>
                        <a:rPr lang="ru-RU" sz="1600" b="0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 по каждому общеобразовательному предмету</a:t>
                      </a:r>
                      <a:endParaRPr lang="ru-RU" sz="1600" b="0" u="none" kern="1200" dirty="0">
                        <a:solidFill>
                          <a:srgbClr val="000099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27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</a:rPr>
              <a:t>Приказ Министерства образования и науки РФ от 18 ноября 2013 года № 1252 «Об утверждении Порядка проведения всероссийской олимпиады школьников»</a:t>
            </a:r>
            <a:endParaRPr lang="ru-RU" sz="2000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508216"/>
              </p:ext>
            </p:extLst>
          </p:nvPr>
        </p:nvGraphicFramePr>
        <p:xfrm>
          <a:off x="323528" y="1844824"/>
          <a:ext cx="8640960" cy="31089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808882"/>
                <a:gridCol w="3832078"/>
              </a:tblGrid>
              <a:tr h="56384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j-ea"/>
                          <a:cs typeface="+mj-cs"/>
                        </a:rPr>
                        <a:t>Порядок проведения всероссийской олимпиады школьников</a:t>
                      </a:r>
                      <a:endParaRPr lang="ru-RU" sz="16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99"/>
                          </a:solidFill>
                          <a:latin typeface="+mn-lt"/>
                        </a:rPr>
                        <a:t>Локальный акт  МОУО</a:t>
                      </a:r>
                      <a:endParaRPr lang="ru-RU" sz="1600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j-ea"/>
                          <a:cs typeface="+mj-cs"/>
                        </a:rPr>
                        <a:t>     обеспечивает хранение олимпиадных заданий по каждому общеобразовательному предмету для муниципального этапа олимпиады, несёт установленную законодательством Российской Федерации ответственность за их конфиденциальность</a:t>
                      </a:r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NotoSans"/>
                        </a:rPr>
                        <a:t>;</a:t>
                      </a:r>
                      <a:endParaRPr lang="ru-RU" sz="1600" b="0" kern="1200" dirty="0">
                        <a:solidFill>
                          <a:srgbClr val="C00000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Приказ</a:t>
                      </a:r>
                      <a:r>
                        <a:rPr lang="ru-RU" sz="1600" b="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 МОУО </a:t>
                      </a:r>
                      <a:r>
                        <a:rPr lang="ru-RU" sz="1600" b="0" u="none" kern="120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об информационной безопасности при проведении муниципального этапа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всероссийской олимпиады школьников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kern="1200" noProof="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Приказ об  обеспечении хранения олимпиадных заданий по каждому общеобразовательному предмету для муниципального этапа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всероссийской олимпиады школьников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10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</a:rPr>
              <a:t>Приказ Министерства образования и науки РФ от 18 ноября 2013 года № 1252 «Об утверждении Порядка проведения всероссийской олимпиады школьников»</a:t>
            </a:r>
            <a:endParaRPr lang="ru-RU" sz="2000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032183"/>
              </p:ext>
            </p:extLst>
          </p:nvPr>
        </p:nvGraphicFramePr>
        <p:xfrm>
          <a:off x="251520" y="1556792"/>
          <a:ext cx="8640960" cy="4572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808882"/>
                <a:gridCol w="3832078"/>
              </a:tblGrid>
              <a:tr h="56384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j-ea"/>
                          <a:cs typeface="+mj-cs"/>
                        </a:rPr>
                        <a:t>Порядок проведения всероссийской олимпиады школьников</a:t>
                      </a:r>
                      <a:endParaRPr lang="ru-RU" sz="16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99"/>
                          </a:solidFill>
                          <a:latin typeface="+mn-lt"/>
                        </a:rPr>
                        <a:t>Мероприятие</a:t>
                      </a:r>
                      <a:endParaRPr lang="ru-RU" sz="1600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127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j-ea"/>
                          <a:cs typeface="+mj-cs"/>
                        </a:rPr>
                        <a:t>       заблаговременно информирует руководителей органов местного самоуправления, осуществляющих управление в сфере образования, руководителей организаций, осуществляющих образовательную деятельность по образовательным программам основного общего и среднего общего образования, расположенных на территории соответствующих муниципальных образований, участников муниципального этапа олимпиады и их родителей (законных представителей) о сроках и местах проведения муниципального этапа олимпиады по каждому общеобразовательному предмету, а также о настоящем Порядке и утверждённых требованиях к организации и проведению муниципального этапа олимпиады по каждому общеобразовательному предмету;</a:t>
                      </a:r>
                      <a:endParaRPr lang="ru-RU" sz="1600" b="0" kern="1200" dirty="0">
                        <a:solidFill>
                          <a:srgbClr val="C00000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kern="120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Размещение приказа</a:t>
                      </a:r>
                      <a:r>
                        <a:rPr lang="ru-RU" sz="1600" b="0" u="none" kern="1200" baseline="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МОУО об утверждении мест проведения муниципального этапа всероссийской олимпиады школьников по каждому общеобразовательному предмету: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в  сети «Интернет»;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на информационных стендах ОО.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1600" b="0" u="none" kern="1200" baseline="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 Информирование родителей (законных представителей) (участников олимпиады) на родительских (классных) собраниях.</a:t>
                      </a:r>
                      <a:endParaRPr lang="ru-RU" sz="1600" b="0" u="none" kern="1200" dirty="0">
                        <a:solidFill>
                          <a:srgbClr val="000099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97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</a:rPr>
              <a:t>Приказ Министерства образования и науки РФ от 18 ноября 2013 года № 1252 «Об утверждении Порядка проведения всероссийской олимпиады школьников»</a:t>
            </a:r>
            <a:endParaRPr lang="ru-RU" sz="2000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205796"/>
              </p:ext>
            </p:extLst>
          </p:nvPr>
        </p:nvGraphicFramePr>
        <p:xfrm>
          <a:off x="251520" y="1198442"/>
          <a:ext cx="8640960" cy="4419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808882"/>
                <a:gridCol w="3832078"/>
              </a:tblGrid>
              <a:tr h="56384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j-ea"/>
                          <a:cs typeface="+mj-cs"/>
                        </a:rPr>
                        <a:t>Порядок проведения всероссийской олимпиады школьников</a:t>
                      </a:r>
                      <a:endParaRPr lang="ru-RU" sz="16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99"/>
                          </a:solidFill>
                          <a:latin typeface="+mn-lt"/>
                        </a:rPr>
                        <a:t>Локальный акт  МОУО</a:t>
                      </a:r>
                      <a:endParaRPr lang="ru-RU" sz="1600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j-ea"/>
                          <a:cs typeface="+mj-cs"/>
                        </a:rPr>
                        <a:t>     определяет квоты победителей и призёров муниципального этапа олимпиады по каждому общеобразовательному предмету;</a:t>
                      </a:r>
                      <a:endParaRPr lang="ru-RU" sz="1600" b="0" kern="1200" dirty="0">
                        <a:solidFill>
                          <a:srgbClr val="C00000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Приказ</a:t>
                      </a:r>
                      <a:r>
                        <a:rPr lang="ru-RU" sz="1600" b="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 МОУО </a:t>
                      </a:r>
                      <a:r>
                        <a:rPr lang="ru-RU" sz="1600" b="0" u="none" kern="120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об </a:t>
                      </a:r>
                      <a:r>
                        <a:rPr lang="ru-RU" sz="1600" b="0" kern="120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определении </a:t>
                      </a:r>
                      <a:r>
                        <a:rPr lang="ru-RU" sz="1600" b="0" kern="1200" noProof="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квот победителей и призёров муниципального этапа всероссийской олимпиады школьников по каждому общеобразовательному предмету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12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j-ea"/>
                          <a:cs typeface="+mj-cs"/>
                        </a:rPr>
                        <a:t>       утверждает результаты муниципального этапа олимпиады по каждому общеобразовательному предмету (рейтинг победителей и рейтинг призёров муниципального этапа олимпиады) и публикует их на своём официальном сайте в сети "Интернет", в том числе протоколы жюри муниципального этапа олимпиады по каждому общеобразовательному предмету;</a:t>
                      </a:r>
                      <a:endParaRPr lang="ru-RU" sz="1600" b="0" kern="1200" dirty="0">
                        <a:solidFill>
                          <a:srgbClr val="C00000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noProof="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Приказ МОУО об утверждении результатов муниципального этапа всероссийской олимпиады школьников по каждому общеобразовательному предмету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noProof="0" dirty="0" smtClean="0">
                        <a:solidFill>
                          <a:srgbClr val="000099"/>
                        </a:solidFill>
                        <a:latin typeface="+mn-lt"/>
                        <a:ea typeface="+mj-ea"/>
                        <a:cs typeface="+mj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noProof="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Публикация на официальном сайте МОУО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сети "Интернет»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noProof="0" dirty="0" smtClean="0">
                        <a:solidFill>
                          <a:srgbClr val="000099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5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</a:rPr>
              <a:t>Приказ Министерства образования и науки РФ от 18 ноября 2013 года № 1252 «Об утверждении Порядка проведения всероссийской олимпиады школьников»</a:t>
            </a:r>
            <a:endParaRPr lang="ru-RU" sz="2000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47174"/>
              </p:ext>
            </p:extLst>
          </p:nvPr>
        </p:nvGraphicFramePr>
        <p:xfrm>
          <a:off x="179512" y="1484784"/>
          <a:ext cx="8640960" cy="4175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808882"/>
                <a:gridCol w="3832078"/>
              </a:tblGrid>
              <a:tr h="56384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j-ea"/>
                          <a:cs typeface="+mj-cs"/>
                        </a:rPr>
                        <a:t>Порядок проведения всероссийской олимпиады школьников</a:t>
                      </a:r>
                      <a:endParaRPr lang="ru-RU" sz="16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99"/>
                          </a:solidFill>
                          <a:latin typeface="+mn-lt"/>
                        </a:rPr>
                        <a:t>Локальный акт  МОУО</a:t>
                      </a:r>
                      <a:endParaRPr lang="ru-RU" sz="1600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j-ea"/>
                          <a:cs typeface="+mj-cs"/>
                        </a:rPr>
                        <a:t>     определяет квоты победителей и призёров муниципального этапа олимпиады по каждому общеобразовательному предмету;</a:t>
                      </a:r>
                      <a:endParaRPr lang="ru-RU" sz="1600" b="0" kern="1200" dirty="0">
                        <a:solidFill>
                          <a:srgbClr val="C00000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Приказ</a:t>
                      </a:r>
                      <a:r>
                        <a:rPr lang="ru-RU" sz="1600" b="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 МОУО </a:t>
                      </a:r>
                      <a:r>
                        <a:rPr lang="ru-RU" sz="1600" b="0" u="none" kern="120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об </a:t>
                      </a:r>
                      <a:r>
                        <a:rPr lang="ru-RU" sz="1600" b="0" kern="120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определении </a:t>
                      </a:r>
                      <a:r>
                        <a:rPr lang="ru-RU" sz="1600" b="0" kern="1200" noProof="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квот победителей и призёров муниципального этапа всероссийской олимпиады школьников по каждому общеобразовательному предмету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12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j-ea"/>
                          <a:cs typeface="+mj-cs"/>
                        </a:rPr>
                        <a:t>       утверждает результаты муниципального этапа олимпиады по каждому общеобразовательному предмету (рейтинг победителей и рейтинг призёров муниципального этапа олимпиады) и публикует их на своём официальном сайте в сети "Интернет", в том числе протоколы жюри муниципального этапа олимпиады по каждому общеобразовательному предмету;</a:t>
                      </a:r>
                      <a:endParaRPr lang="ru-RU" sz="1600" b="0" kern="1200" dirty="0">
                        <a:solidFill>
                          <a:srgbClr val="C00000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noProof="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Приказ МОУО утверждении результатов муниципального этапа всероссийской олимпиады школьников по каждому общеобразовательному предмету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noProof="0" dirty="0" smtClean="0">
                        <a:solidFill>
                          <a:srgbClr val="000099"/>
                        </a:solidFill>
                        <a:latin typeface="+mn-lt"/>
                        <a:ea typeface="+mj-ea"/>
                        <a:cs typeface="+mj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noProof="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Публикация на официальном сайте МОУО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сети "Интернет»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noProof="0" dirty="0" smtClean="0">
                        <a:solidFill>
                          <a:srgbClr val="000099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6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</a:rPr>
              <a:t>Приказ Министерства образования и науки РФ от 18 ноября 2013 года № 1252 «Об утверждении Порядка проведения всероссийской олимпиады школьников»</a:t>
            </a:r>
            <a:endParaRPr lang="ru-RU" sz="2000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12304"/>
              </p:ext>
            </p:extLst>
          </p:nvPr>
        </p:nvGraphicFramePr>
        <p:xfrm>
          <a:off x="323528" y="1556792"/>
          <a:ext cx="8640960" cy="316582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808882"/>
                <a:gridCol w="3832078"/>
              </a:tblGrid>
              <a:tr h="56384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j-ea"/>
                          <a:cs typeface="+mj-cs"/>
                        </a:rPr>
                        <a:t>Порядок проведения всероссийской олимпиады школьников</a:t>
                      </a:r>
                      <a:endParaRPr lang="ru-RU" sz="16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99"/>
                          </a:solidFill>
                          <a:latin typeface="+mn-lt"/>
                        </a:rPr>
                        <a:t>Локальный акт  МОУО</a:t>
                      </a:r>
                      <a:endParaRPr lang="ru-RU" sz="1600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j-ea"/>
                          <a:cs typeface="+mj-cs"/>
                        </a:rPr>
                        <a:t>     49. Оргкомитет муниципального этапа олимпиады: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j-ea"/>
                          <a:cs typeface="+mj-cs"/>
                        </a:rPr>
                        <a:t>        определяет организационно-технологическую модель проведения муниципального этапа олимпиады;</a:t>
                      </a:r>
                      <a:endParaRPr lang="ru-RU" sz="1600" b="0" kern="1200" dirty="0">
                        <a:solidFill>
                          <a:srgbClr val="C00000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Протокол оргкомитета олимпиады</a:t>
                      </a:r>
                      <a:endParaRPr lang="ru-RU" sz="1600" b="0" kern="1200" noProof="0" dirty="0" smtClean="0">
                        <a:solidFill>
                          <a:srgbClr val="000099"/>
                        </a:solidFill>
                        <a:latin typeface="+mn-lt"/>
                        <a:ea typeface="+mj-ea"/>
                        <a:cs typeface="+mj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12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rgbClr val="C00000"/>
                          </a:solidFill>
                          <a:latin typeface="+mn-lt"/>
                          <a:ea typeface="+mj-ea"/>
                          <a:cs typeface="+mj-cs"/>
                        </a:rPr>
                        <a:t>        несёт ответственность за жизнь и здоровье участников олимпиады во время проведения муниципального этапа олимпиады по каждому общеобразовательному предмету</a:t>
                      </a:r>
                      <a:endParaRPr lang="ru-RU" sz="1600" b="0" kern="1200" dirty="0">
                        <a:solidFill>
                          <a:srgbClr val="C00000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Протокол оргкомитета олимпиады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noProof="0" dirty="0" smtClean="0">
                        <a:solidFill>
                          <a:srgbClr val="000099"/>
                        </a:solidFill>
                        <a:latin typeface="+mn-lt"/>
                        <a:ea typeface="+mj-ea"/>
                        <a:cs typeface="+mj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noProof="0" dirty="0" smtClean="0">
                          <a:solidFill>
                            <a:srgbClr val="000099"/>
                          </a:solidFill>
                          <a:latin typeface="+mn-lt"/>
                          <a:ea typeface="+mj-ea"/>
                          <a:cs typeface="+mj-cs"/>
                        </a:rPr>
                        <a:t>Приказ МОУО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15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1168</Words>
  <Application>Microsoft Office PowerPoint</Application>
  <PresentationFormat>Экран (4:3)</PresentationFormat>
  <Paragraphs>109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NotoSans</vt:lpstr>
      <vt:lpstr>Times New Roman</vt:lpstr>
      <vt:lpstr>Тема Office</vt:lpstr>
      <vt:lpstr>Нормативно-правовое сопровождение организации проведения муниципального этапа всероссийской олимпиады школьников в 2017 году</vt:lpstr>
      <vt:lpstr>Приказ Министерства образования и науки РФ от 18 ноября 2013 года № 1252 «Об утверждении Порядка проведения всероссийской олимпиады школьников»</vt:lpstr>
      <vt:lpstr>Приказ Министерства образования и науки РФ от 18 ноября 2013 года № 1252 «Об утверждении Порядка проведения всероссийской олимпиады школьников»</vt:lpstr>
      <vt:lpstr>Приказ Министерства образования и науки РФ от 18 ноября 2013 года № 1252 «Об утверждении Порядка проведения всероссийской олимпиады школьников»</vt:lpstr>
      <vt:lpstr>Приказ Министерства образования и науки РФ от 18 ноября 2013 года № 1252 «Об утверждении Порядка проведения всероссийской олимпиады школьников»</vt:lpstr>
      <vt:lpstr>Приказ Министерства образования и науки РФ от 18 ноября 2013 года № 1252 «Об утверждении Порядка проведения всероссийской олимпиады школьников»</vt:lpstr>
      <vt:lpstr>Приказ Министерства образования и науки РФ от 18 ноября 2013 года № 1252 «Об утверждении Порядка проведения всероссийской олимпиады школьников»</vt:lpstr>
      <vt:lpstr>Приказ Министерства образования и науки РФ от 18 ноября 2013 года № 1252 «Об утверждении Порядка проведения всероссийской олимпиады школьников»</vt:lpstr>
      <vt:lpstr>Приказ Министерства образования и науки РФ от 18 ноября 2013 года № 1252 «Об утверждении Порядка проведения всероссийской олимпиады школьников»</vt:lpstr>
      <vt:lpstr>Презентация PowerPoint</vt:lpstr>
      <vt:lpstr>Эффективность участия муниципальных команд в региональном этапе всероссийской олимпиады и региональных олимпиад в 2016-2017 году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obobr3</dc:creator>
  <cp:lastModifiedBy>guest</cp:lastModifiedBy>
  <cp:revision>29</cp:revision>
  <cp:lastPrinted>2017-11-03T04:34:46Z</cp:lastPrinted>
  <dcterms:created xsi:type="dcterms:W3CDTF">2017-11-01T16:53:15Z</dcterms:created>
  <dcterms:modified xsi:type="dcterms:W3CDTF">2017-11-03T10:43:57Z</dcterms:modified>
</cp:coreProperties>
</file>